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256" r:id="rId5"/>
    <p:sldId id="257" r:id="rId6"/>
    <p:sldId id="277" r:id="rId7"/>
    <p:sldId id="272" r:id="rId8"/>
    <p:sldId id="268" r:id="rId9"/>
    <p:sldId id="259" r:id="rId10"/>
    <p:sldId id="270" r:id="rId11"/>
    <p:sldId id="260" r:id="rId12"/>
    <p:sldId id="273" r:id="rId13"/>
    <p:sldId id="261" r:id="rId14"/>
    <p:sldId id="265" r:id="rId15"/>
    <p:sldId id="262" r:id="rId16"/>
    <p:sldId id="274" r:id="rId17"/>
    <p:sldId id="27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357A9"/>
    <a:srgbClr val="86BEFF"/>
    <a:srgbClr val="60FFF7"/>
    <a:srgbClr val="383838"/>
    <a:srgbClr val="030405"/>
    <a:srgbClr val="1088FF"/>
    <a:srgbClr val="044876"/>
    <a:srgbClr val="3F3F3F"/>
    <a:srgbClr val="AFA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28"/>
    <p:restoredTop sz="94725"/>
  </p:normalViewPr>
  <p:slideViewPr>
    <p:cSldViewPr snapToGrid="0" snapToObjects="1">
      <p:cViewPr varScale="1">
        <p:scale>
          <a:sx n="104" d="100"/>
          <a:sy n="104" d="100"/>
        </p:scale>
        <p:origin x="11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F96A32-29F3-44A0-80ED-87FE6D9FDA6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C80052F-8CF6-4E42-9A98-F3AC60332B46}">
      <dgm:prSet/>
      <dgm:spPr/>
      <dgm:t>
        <a:bodyPr/>
        <a:lstStyle/>
        <a:p>
          <a:pPr>
            <a:lnSpc>
              <a:spcPct val="100000"/>
            </a:lnSpc>
          </a:pPr>
          <a:r>
            <a:rPr lang="en-US" dirty="0"/>
            <a:t>Total 5 Minute Timer </a:t>
          </a:r>
        </a:p>
      </dgm:t>
    </dgm:pt>
    <dgm:pt modelId="{4ABE10E3-9E49-4DF8-AD42-C3D22F642FEE}" type="parTrans" cxnId="{1F240A9D-AD51-4CCD-BE85-54C9572CD411}">
      <dgm:prSet/>
      <dgm:spPr/>
      <dgm:t>
        <a:bodyPr/>
        <a:lstStyle/>
        <a:p>
          <a:endParaRPr lang="en-US"/>
        </a:p>
      </dgm:t>
    </dgm:pt>
    <dgm:pt modelId="{F1EFEE71-6AB9-4792-B551-8235F6ED75D2}" type="sibTrans" cxnId="{1F240A9D-AD51-4CCD-BE85-54C9572CD411}">
      <dgm:prSet/>
      <dgm:spPr/>
      <dgm:t>
        <a:bodyPr/>
        <a:lstStyle/>
        <a:p>
          <a:endParaRPr lang="en-US"/>
        </a:p>
      </dgm:t>
    </dgm:pt>
    <dgm:pt modelId="{07E8F345-D23E-4E63-8D58-58322F67609A}">
      <dgm:prSet/>
      <dgm:spPr/>
      <dgm:t>
        <a:bodyPr/>
        <a:lstStyle/>
        <a:p>
          <a:pPr>
            <a:lnSpc>
              <a:spcPct val="100000"/>
            </a:lnSpc>
          </a:pPr>
          <a:r>
            <a:rPr lang="en-US" dirty="0"/>
            <a:t>Individual Room Timer </a:t>
          </a:r>
        </a:p>
      </dgm:t>
    </dgm:pt>
    <dgm:pt modelId="{0E608B0F-32DA-43A1-B206-F957C4ED11DF}" type="parTrans" cxnId="{D540973F-5337-4A2F-904E-1CE25866A4BC}">
      <dgm:prSet/>
      <dgm:spPr/>
      <dgm:t>
        <a:bodyPr/>
        <a:lstStyle/>
        <a:p>
          <a:endParaRPr lang="en-US"/>
        </a:p>
      </dgm:t>
    </dgm:pt>
    <dgm:pt modelId="{BF5B2E8D-6BE2-4115-848D-E5651A774B51}" type="sibTrans" cxnId="{D540973F-5337-4A2F-904E-1CE25866A4BC}">
      <dgm:prSet/>
      <dgm:spPr/>
      <dgm:t>
        <a:bodyPr/>
        <a:lstStyle/>
        <a:p>
          <a:endParaRPr lang="en-US"/>
        </a:p>
      </dgm:t>
    </dgm:pt>
    <dgm:pt modelId="{5573DF8F-4914-4A56-AA68-F3AFD48EFE56}">
      <dgm:prSet/>
      <dgm:spPr/>
      <dgm:t>
        <a:bodyPr/>
        <a:lstStyle/>
        <a:p>
          <a:pPr>
            <a:lnSpc>
              <a:spcPct val="100000"/>
            </a:lnSpc>
          </a:pPr>
          <a:r>
            <a:rPr lang="en-US" dirty="0"/>
            <a:t>Changing Text According to Timer</a:t>
          </a:r>
        </a:p>
      </dgm:t>
    </dgm:pt>
    <dgm:pt modelId="{A3D93F70-48DB-4562-B96E-DBD666AF8213}" type="parTrans" cxnId="{EF674350-A5ED-4602-B1B0-375894C0F103}">
      <dgm:prSet/>
      <dgm:spPr/>
      <dgm:t>
        <a:bodyPr/>
        <a:lstStyle/>
        <a:p>
          <a:endParaRPr lang="en-US"/>
        </a:p>
      </dgm:t>
    </dgm:pt>
    <dgm:pt modelId="{121A6758-0F99-4FEF-84FD-C93EDAA1CDEB}" type="sibTrans" cxnId="{EF674350-A5ED-4602-B1B0-375894C0F103}">
      <dgm:prSet/>
      <dgm:spPr/>
      <dgm:t>
        <a:bodyPr/>
        <a:lstStyle/>
        <a:p>
          <a:endParaRPr lang="en-US"/>
        </a:p>
      </dgm:t>
    </dgm:pt>
    <dgm:pt modelId="{D0763453-C65C-4269-BCAA-50CA85B6A977}" type="pres">
      <dgm:prSet presAssocID="{48F96A32-29F3-44A0-80ED-87FE6D9FDA67}" presName="root" presStyleCnt="0">
        <dgm:presLayoutVars>
          <dgm:dir/>
          <dgm:resizeHandles val="exact"/>
        </dgm:presLayoutVars>
      </dgm:prSet>
      <dgm:spPr/>
    </dgm:pt>
    <dgm:pt modelId="{6A156FCF-7C76-482D-B3FC-A02685A52707}" type="pres">
      <dgm:prSet presAssocID="{1C80052F-8CF6-4E42-9A98-F3AC60332B46}" presName="compNode" presStyleCnt="0"/>
      <dgm:spPr/>
    </dgm:pt>
    <dgm:pt modelId="{A8E5B228-F7E2-40A2-B180-905DE91125DC}" type="pres">
      <dgm:prSet presAssocID="{1C80052F-8CF6-4E42-9A98-F3AC60332B46}" presName="bgRect" presStyleLbl="bgShp" presStyleIdx="0" presStyleCnt="3" custLinFactNeighborX="-3284" custLinFactNeighborY="5287"/>
      <dgm:spPr/>
    </dgm:pt>
    <dgm:pt modelId="{FDADE59A-2AB2-4E2C-9338-A3B673A3C533}" type="pres">
      <dgm:prSet presAssocID="{1C80052F-8CF6-4E42-9A98-F3AC60332B4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BF386AF-7362-419C-8502-786BEC4CAFAE}" type="pres">
      <dgm:prSet presAssocID="{1C80052F-8CF6-4E42-9A98-F3AC60332B46}" presName="spaceRect" presStyleCnt="0"/>
      <dgm:spPr/>
    </dgm:pt>
    <dgm:pt modelId="{16CED254-1872-4CF9-9DFB-412A1A7958CC}" type="pres">
      <dgm:prSet presAssocID="{1C80052F-8CF6-4E42-9A98-F3AC60332B46}" presName="parTx" presStyleLbl="revTx" presStyleIdx="0" presStyleCnt="3">
        <dgm:presLayoutVars>
          <dgm:chMax val="0"/>
          <dgm:chPref val="0"/>
        </dgm:presLayoutVars>
      </dgm:prSet>
      <dgm:spPr/>
    </dgm:pt>
    <dgm:pt modelId="{62269E5C-5DD4-4C96-AFAB-CE63E37ACD31}" type="pres">
      <dgm:prSet presAssocID="{F1EFEE71-6AB9-4792-B551-8235F6ED75D2}" presName="sibTrans" presStyleCnt="0"/>
      <dgm:spPr/>
    </dgm:pt>
    <dgm:pt modelId="{8860ED41-25E3-4A3A-93B6-2F8556C78E7D}" type="pres">
      <dgm:prSet presAssocID="{07E8F345-D23E-4E63-8D58-58322F67609A}" presName="compNode" presStyleCnt="0"/>
      <dgm:spPr/>
    </dgm:pt>
    <dgm:pt modelId="{729C122E-9BB4-4DEE-8FCD-F36FB06DA8E1}" type="pres">
      <dgm:prSet presAssocID="{07E8F345-D23E-4E63-8D58-58322F67609A}" presName="bgRect" presStyleLbl="bgShp" presStyleIdx="1" presStyleCnt="3" custLinFactNeighborX="440" custLinFactNeighborY="2877"/>
      <dgm:spPr/>
    </dgm:pt>
    <dgm:pt modelId="{35D5B7A4-7F0D-453E-9693-B1C274F560CA}" type="pres">
      <dgm:prSet presAssocID="{07E8F345-D23E-4E63-8D58-58322F6760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ck"/>
        </a:ext>
      </dgm:extLst>
    </dgm:pt>
    <dgm:pt modelId="{7489B82D-64BE-42B7-94FF-F50122E114EB}" type="pres">
      <dgm:prSet presAssocID="{07E8F345-D23E-4E63-8D58-58322F67609A}" presName="spaceRect" presStyleCnt="0"/>
      <dgm:spPr/>
    </dgm:pt>
    <dgm:pt modelId="{96A39CBD-C49F-467D-9010-E5C34D483787}" type="pres">
      <dgm:prSet presAssocID="{07E8F345-D23E-4E63-8D58-58322F67609A}" presName="parTx" presStyleLbl="revTx" presStyleIdx="1" presStyleCnt="3">
        <dgm:presLayoutVars>
          <dgm:chMax val="0"/>
          <dgm:chPref val="0"/>
        </dgm:presLayoutVars>
      </dgm:prSet>
      <dgm:spPr/>
    </dgm:pt>
    <dgm:pt modelId="{13D4ACAC-80B8-42FF-80E6-1601779CDD3F}" type="pres">
      <dgm:prSet presAssocID="{BF5B2E8D-6BE2-4115-848D-E5651A774B51}" presName="sibTrans" presStyleCnt="0"/>
      <dgm:spPr/>
    </dgm:pt>
    <dgm:pt modelId="{07432112-4F2A-4128-BFFB-11B5DED2D005}" type="pres">
      <dgm:prSet presAssocID="{5573DF8F-4914-4A56-AA68-F3AFD48EFE56}" presName="compNode" presStyleCnt="0"/>
      <dgm:spPr/>
    </dgm:pt>
    <dgm:pt modelId="{08B21F22-A75D-438A-973E-1A39AEEC712A}" type="pres">
      <dgm:prSet presAssocID="{5573DF8F-4914-4A56-AA68-F3AFD48EFE56}" presName="bgRect" presStyleLbl="bgShp" presStyleIdx="2" presStyleCnt="3" custLinFactNeighborX="-520" custLinFactNeighborY="-18399"/>
      <dgm:spPr/>
    </dgm:pt>
    <dgm:pt modelId="{DF43FD4E-BED3-4B28-B981-C6A1BE41E42C}" type="pres">
      <dgm:prSet presAssocID="{5573DF8F-4914-4A56-AA68-F3AFD48EFE5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larm Clock"/>
        </a:ext>
      </dgm:extLst>
    </dgm:pt>
    <dgm:pt modelId="{3A5E2012-22B7-48FD-91D3-6386F2B06F98}" type="pres">
      <dgm:prSet presAssocID="{5573DF8F-4914-4A56-AA68-F3AFD48EFE56}" presName="spaceRect" presStyleCnt="0"/>
      <dgm:spPr/>
    </dgm:pt>
    <dgm:pt modelId="{04E01428-FE01-4ABA-B7AA-475835232FFD}" type="pres">
      <dgm:prSet presAssocID="{5573DF8F-4914-4A56-AA68-F3AFD48EFE56}" presName="parTx" presStyleLbl="revTx" presStyleIdx="2" presStyleCnt="3">
        <dgm:presLayoutVars>
          <dgm:chMax val="0"/>
          <dgm:chPref val="0"/>
        </dgm:presLayoutVars>
      </dgm:prSet>
      <dgm:spPr/>
    </dgm:pt>
  </dgm:ptLst>
  <dgm:cxnLst>
    <dgm:cxn modelId="{B2E7C31E-9781-4F9D-A466-CCF39E3BB2C6}" type="presOf" srcId="{5573DF8F-4914-4A56-AA68-F3AFD48EFE56}" destId="{04E01428-FE01-4ABA-B7AA-475835232FFD}" srcOrd="0" destOrd="0" presId="urn:microsoft.com/office/officeart/2018/2/layout/IconVerticalSolidList"/>
    <dgm:cxn modelId="{D540973F-5337-4A2F-904E-1CE25866A4BC}" srcId="{48F96A32-29F3-44A0-80ED-87FE6D9FDA67}" destId="{07E8F345-D23E-4E63-8D58-58322F67609A}" srcOrd="1" destOrd="0" parTransId="{0E608B0F-32DA-43A1-B206-F957C4ED11DF}" sibTransId="{BF5B2E8D-6BE2-4115-848D-E5651A774B51}"/>
    <dgm:cxn modelId="{EF674350-A5ED-4602-B1B0-375894C0F103}" srcId="{48F96A32-29F3-44A0-80ED-87FE6D9FDA67}" destId="{5573DF8F-4914-4A56-AA68-F3AFD48EFE56}" srcOrd="2" destOrd="0" parTransId="{A3D93F70-48DB-4562-B96E-DBD666AF8213}" sibTransId="{121A6758-0F99-4FEF-84FD-C93EDAA1CDEB}"/>
    <dgm:cxn modelId="{6C81B874-FD09-4D62-87DF-2A18016079CE}" type="presOf" srcId="{48F96A32-29F3-44A0-80ED-87FE6D9FDA67}" destId="{D0763453-C65C-4269-BCAA-50CA85B6A977}" srcOrd="0" destOrd="0" presId="urn:microsoft.com/office/officeart/2018/2/layout/IconVerticalSolidList"/>
    <dgm:cxn modelId="{61028355-52DB-4335-8E99-4F7BFF8EBE6D}" type="presOf" srcId="{07E8F345-D23E-4E63-8D58-58322F67609A}" destId="{96A39CBD-C49F-467D-9010-E5C34D483787}" srcOrd="0" destOrd="0" presId="urn:microsoft.com/office/officeart/2018/2/layout/IconVerticalSolidList"/>
    <dgm:cxn modelId="{1F240A9D-AD51-4CCD-BE85-54C9572CD411}" srcId="{48F96A32-29F3-44A0-80ED-87FE6D9FDA67}" destId="{1C80052F-8CF6-4E42-9A98-F3AC60332B46}" srcOrd="0" destOrd="0" parTransId="{4ABE10E3-9E49-4DF8-AD42-C3D22F642FEE}" sibTransId="{F1EFEE71-6AB9-4792-B551-8235F6ED75D2}"/>
    <dgm:cxn modelId="{7818FFEF-7909-4A0A-9C89-26E56F827366}" type="presOf" srcId="{1C80052F-8CF6-4E42-9A98-F3AC60332B46}" destId="{16CED254-1872-4CF9-9DFB-412A1A7958CC}" srcOrd="0" destOrd="0" presId="urn:microsoft.com/office/officeart/2018/2/layout/IconVerticalSolidList"/>
    <dgm:cxn modelId="{BDDAA4C6-4695-4206-BE5F-6DFA45940040}" type="presParOf" srcId="{D0763453-C65C-4269-BCAA-50CA85B6A977}" destId="{6A156FCF-7C76-482D-B3FC-A02685A52707}" srcOrd="0" destOrd="0" presId="urn:microsoft.com/office/officeart/2018/2/layout/IconVerticalSolidList"/>
    <dgm:cxn modelId="{EDBDC781-EE08-4ED8-8FB2-C0036DBC5D93}" type="presParOf" srcId="{6A156FCF-7C76-482D-B3FC-A02685A52707}" destId="{A8E5B228-F7E2-40A2-B180-905DE91125DC}" srcOrd="0" destOrd="0" presId="urn:microsoft.com/office/officeart/2018/2/layout/IconVerticalSolidList"/>
    <dgm:cxn modelId="{5AF76C25-9DED-455B-9979-E80348811D13}" type="presParOf" srcId="{6A156FCF-7C76-482D-B3FC-A02685A52707}" destId="{FDADE59A-2AB2-4E2C-9338-A3B673A3C533}" srcOrd="1" destOrd="0" presId="urn:microsoft.com/office/officeart/2018/2/layout/IconVerticalSolidList"/>
    <dgm:cxn modelId="{EFFA67F6-9F39-45CA-ACF3-0DBE72DD25D6}" type="presParOf" srcId="{6A156FCF-7C76-482D-B3FC-A02685A52707}" destId="{8BF386AF-7362-419C-8502-786BEC4CAFAE}" srcOrd="2" destOrd="0" presId="urn:microsoft.com/office/officeart/2018/2/layout/IconVerticalSolidList"/>
    <dgm:cxn modelId="{20396CD6-0D9F-4337-85FB-A439C6C5D3E0}" type="presParOf" srcId="{6A156FCF-7C76-482D-B3FC-A02685A52707}" destId="{16CED254-1872-4CF9-9DFB-412A1A7958CC}" srcOrd="3" destOrd="0" presId="urn:microsoft.com/office/officeart/2018/2/layout/IconVerticalSolidList"/>
    <dgm:cxn modelId="{83B4B30A-9F84-497D-A99B-862A2058B6E1}" type="presParOf" srcId="{D0763453-C65C-4269-BCAA-50CA85B6A977}" destId="{62269E5C-5DD4-4C96-AFAB-CE63E37ACD31}" srcOrd="1" destOrd="0" presId="urn:microsoft.com/office/officeart/2018/2/layout/IconVerticalSolidList"/>
    <dgm:cxn modelId="{E6BE2D9C-A319-44EC-B983-D77CD04F5F0F}" type="presParOf" srcId="{D0763453-C65C-4269-BCAA-50CA85B6A977}" destId="{8860ED41-25E3-4A3A-93B6-2F8556C78E7D}" srcOrd="2" destOrd="0" presId="urn:microsoft.com/office/officeart/2018/2/layout/IconVerticalSolidList"/>
    <dgm:cxn modelId="{23CC014F-AFE0-45F8-9EE6-91811F4EF940}" type="presParOf" srcId="{8860ED41-25E3-4A3A-93B6-2F8556C78E7D}" destId="{729C122E-9BB4-4DEE-8FCD-F36FB06DA8E1}" srcOrd="0" destOrd="0" presId="urn:microsoft.com/office/officeart/2018/2/layout/IconVerticalSolidList"/>
    <dgm:cxn modelId="{099D074B-E4DA-4352-86AC-555C808E0FCC}" type="presParOf" srcId="{8860ED41-25E3-4A3A-93B6-2F8556C78E7D}" destId="{35D5B7A4-7F0D-453E-9693-B1C274F560CA}" srcOrd="1" destOrd="0" presId="urn:microsoft.com/office/officeart/2018/2/layout/IconVerticalSolidList"/>
    <dgm:cxn modelId="{67B0043C-A0D3-48B6-900C-710BAE54CE2A}" type="presParOf" srcId="{8860ED41-25E3-4A3A-93B6-2F8556C78E7D}" destId="{7489B82D-64BE-42B7-94FF-F50122E114EB}" srcOrd="2" destOrd="0" presId="urn:microsoft.com/office/officeart/2018/2/layout/IconVerticalSolidList"/>
    <dgm:cxn modelId="{3E949E3D-ADB7-482F-A8A0-89D437992076}" type="presParOf" srcId="{8860ED41-25E3-4A3A-93B6-2F8556C78E7D}" destId="{96A39CBD-C49F-467D-9010-E5C34D483787}" srcOrd="3" destOrd="0" presId="urn:microsoft.com/office/officeart/2018/2/layout/IconVerticalSolidList"/>
    <dgm:cxn modelId="{2D235435-14B6-4E08-A54A-EDEACBA6F4B5}" type="presParOf" srcId="{D0763453-C65C-4269-BCAA-50CA85B6A977}" destId="{13D4ACAC-80B8-42FF-80E6-1601779CDD3F}" srcOrd="3" destOrd="0" presId="urn:microsoft.com/office/officeart/2018/2/layout/IconVerticalSolidList"/>
    <dgm:cxn modelId="{9AE13E47-800F-443C-8E22-031EA960F6F9}" type="presParOf" srcId="{D0763453-C65C-4269-BCAA-50CA85B6A977}" destId="{07432112-4F2A-4128-BFFB-11B5DED2D005}" srcOrd="4" destOrd="0" presId="urn:microsoft.com/office/officeart/2018/2/layout/IconVerticalSolidList"/>
    <dgm:cxn modelId="{175F0F76-9B97-422D-A2DD-4BE04ABBB82D}" type="presParOf" srcId="{07432112-4F2A-4128-BFFB-11B5DED2D005}" destId="{08B21F22-A75D-438A-973E-1A39AEEC712A}" srcOrd="0" destOrd="0" presId="urn:microsoft.com/office/officeart/2018/2/layout/IconVerticalSolidList"/>
    <dgm:cxn modelId="{1F56CFFA-18F3-47B9-9AC7-28DD33D3835B}" type="presParOf" srcId="{07432112-4F2A-4128-BFFB-11B5DED2D005}" destId="{DF43FD4E-BED3-4B28-B981-C6A1BE41E42C}" srcOrd="1" destOrd="0" presId="urn:microsoft.com/office/officeart/2018/2/layout/IconVerticalSolidList"/>
    <dgm:cxn modelId="{89A235A9-1900-4481-AE1D-712C08DE6761}" type="presParOf" srcId="{07432112-4F2A-4128-BFFB-11B5DED2D005}" destId="{3A5E2012-22B7-48FD-91D3-6386F2B06F98}" srcOrd="2" destOrd="0" presId="urn:microsoft.com/office/officeart/2018/2/layout/IconVerticalSolidList"/>
    <dgm:cxn modelId="{AC5DE4EE-6AFA-4733-849E-90410A677F28}" type="presParOf" srcId="{07432112-4F2A-4128-BFFB-11B5DED2D005}" destId="{04E01428-FE01-4ABA-B7AA-475835232FF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645FA2-003D-4BF3-9E08-74747D4CD1C3}" type="doc">
      <dgm:prSet loTypeId="urn:microsoft.com/office/officeart/2018/5/layout/IconLeafLabelList" loCatId="icon" qsTypeId="urn:microsoft.com/office/officeart/2005/8/quickstyle/simple1" qsCatId="simple" csTypeId="urn:microsoft.com/office/officeart/2005/8/colors/accent0_2" csCatId="mainScheme" phldr="1"/>
      <dgm:spPr/>
      <dgm:t>
        <a:bodyPr/>
        <a:lstStyle/>
        <a:p>
          <a:endParaRPr lang="en-US"/>
        </a:p>
      </dgm:t>
    </dgm:pt>
    <dgm:pt modelId="{7C2DB8CC-B49C-44FD-9333-D7C39D9643BF}">
      <dgm:prSet custT="1"/>
      <dgm:spPr/>
      <dgm:t>
        <a:bodyPr/>
        <a:lstStyle/>
        <a:p>
          <a:pPr>
            <a:lnSpc>
              <a:spcPct val="100000"/>
            </a:lnSpc>
            <a:defRPr cap="all"/>
          </a:pPr>
          <a:r>
            <a:rPr lang="en-US" sz="1050" dirty="0"/>
            <a:t>Contrast –allowing user to change contrast means that they can choose a colour scheme that causes less strain on their  eyes </a:t>
          </a:r>
        </a:p>
      </dgm:t>
    </dgm:pt>
    <dgm:pt modelId="{4D81BD85-D3F6-4B3F-A510-0A72FEDC834A}" type="parTrans" cxnId="{CE478608-6B38-421C-90A4-3E02D7A2682F}">
      <dgm:prSet/>
      <dgm:spPr/>
      <dgm:t>
        <a:bodyPr/>
        <a:lstStyle/>
        <a:p>
          <a:endParaRPr lang="en-US"/>
        </a:p>
      </dgm:t>
    </dgm:pt>
    <dgm:pt modelId="{20DA46CA-DF0C-429C-A419-4A18BA3C95E6}" type="sibTrans" cxnId="{CE478608-6B38-421C-90A4-3E02D7A2682F}">
      <dgm:prSet/>
      <dgm:spPr/>
      <dgm:t>
        <a:bodyPr/>
        <a:lstStyle/>
        <a:p>
          <a:endParaRPr lang="en-US"/>
        </a:p>
      </dgm:t>
    </dgm:pt>
    <dgm:pt modelId="{31CFC7B2-075A-4FAB-BA89-054D9EA18518}">
      <dgm:prSet custT="1"/>
      <dgm:spPr/>
      <dgm:t>
        <a:bodyPr/>
        <a:lstStyle/>
        <a:p>
          <a:pPr>
            <a:lnSpc>
              <a:spcPct val="100000"/>
            </a:lnSpc>
            <a:defRPr cap="all"/>
          </a:pPr>
          <a:r>
            <a:rPr lang="en-US" sz="1050" dirty="0"/>
            <a:t>Font size- increasing the font size helps to avoid straining your eyes from squinting and for those with compromised vision, this can make reading much easier</a:t>
          </a:r>
        </a:p>
      </dgm:t>
    </dgm:pt>
    <dgm:pt modelId="{96663402-0A43-4BA8-A869-8F71D63F1D21}" type="parTrans" cxnId="{A495C141-47F2-4EEF-86FD-7A18B26E2223}">
      <dgm:prSet/>
      <dgm:spPr/>
      <dgm:t>
        <a:bodyPr/>
        <a:lstStyle/>
        <a:p>
          <a:endParaRPr lang="en-US"/>
        </a:p>
      </dgm:t>
    </dgm:pt>
    <dgm:pt modelId="{305056A8-52AF-445F-B71E-0D1A4E612AF8}" type="sibTrans" cxnId="{A495C141-47F2-4EEF-86FD-7A18B26E2223}">
      <dgm:prSet/>
      <dgm:spPr/>
      <dgm:t>
        <a:bodyPr/>
        <a:lstStyle/>
        <a:p>
          <a:endParaRPr lang="en-US"/>
        </a:p>
      </dgm:t>
    </dgm:pt>
    <dgm:pt modelId="{AC5DACBB-5637-C844-BDF4-DC09D50D7A14}">
      <dgm:prSet custT="1"/>
      <dgm:spPr/>
      <dgm:t>
        <a:bodyPr/>
        <a:lstStyle/>
        <a:p>
          <a:pPr>
            <a:lnSpc>
              <a:spcPct val="100000"/>
            </a:lnSpc>
            <a:defRPr cap="all"/>
          </a:pPr>
          <a:r>
            <a:rPr lang="en-GB" sz="1050" dirty="0"/>
            <a:t>Colour Blind Pad  -  creating a colour blind button on the colour pad  means that the user will not be at a disadvantage as the name of the colour linked to the hex code will be displayed instead of the colour </a:t>
          </a:r>
        </a:p>
      </dgm:t>
    </dgm:pt>
    <dgm:pt modelId="{AF2AF280-90AE-544B-B738-34B35485CF77}" type="parTrans" cxnId="{00CC09A7-D880-2045-890D-0306844E5047}">
      <dgm:prSet/>
      <dgm:spPr/>
      <dgm:t>
        <a:bodyPr/>
        <a:lstStyle/>
        <a:p>
          <a:endParaRPr lang="en-GB"/>
        </a:p>
      </dgm:t>
    </dgm:pt>
    <dgm:pt modelId="{4E82E110-353D-C64E-BA41-77FAC0A0B7D5}" type="sibTrans" cxnId="{00CC09A7-D880-2045-890D-0306844E5047}">
      <dgm:prSet/>
      <dgm:spPr/>
      <dgm:t>
        <a:bodyPr/>
        <a:lstStyle/>
        <a:p>
          <a:endParaRPr lang="en-GB"/>
        </a:p>
      </dgm:t>
    </dgm:pt>
    <dgm:pt modelId="{EB3D967A-DF12-4A45-A67F-21B6DE1A92FC}" type="pres">
      <dgm:prSet presAssocID="{5B645FA2-003D-4BF3-9E08-74747D4CD1C3}" presName="root" presStyleCnt="0">
        <dgm:presLayoutVars>
          <dgm:dir/>
          <dgm:resizeHandles val="exact"/>
        </dgm:presLayoutVars>
      </dgm:prSet>
      <dgm:spPr/>
    </dgm:pt>
    <dgm:pt modelId="{67016BEF-4701-4148-8174-A77162563799}" type="pres">
      <dgm:prSet presAssocID="{7C2DB8CC-B49C-44FD-9333-D7C39D9643BF}" presName="compNode" presStyleCnt="0"/>
      <dgm:spPr/>
    </dgm:pt>
    <dgm:pt modelId="{44D71A07-41BE-4D03-BD03-EA9B2EDFD8D9}" type="pres">
      <dgm:prSet presAssocID="{7C2DB8CC-B49C-44FD-9333-D7C39D9643BF}" presName="iconBgRect" presStyleLbl="bgShp" presStyleIdx="0" presStyleCnt="3" custLinFactY="-43711" custLinFactNeighborX="-13942" custLinFactNeighborY="-100000"/>
      <dgm:spPr>
        <a:prstGeom prst="round2DiagRect">
          <a:avLst>
            <a:gd name="adj1" fmla="val 29727"/>
            <a:gd name="adj2" fmla="val 0"/>
          </a:avLst>
        </a:prstGeom>
        <a:solidFill>
          <a:srgbClr val="1088FF"/>
        </a:solidFill>
      </dgm:spPr>
    </dgm:pt>
    <dgm:pt modelId="{3DFBF38C-B974-4063-BB1C-8BCE6EC1204D}" type="pres">
      <dgm:prSet presAssocID="{7C2DB8CC-B49C-44FD-9333-D7C39D9643BF}" presName="iconRect" presStyleLbl="node1" presStyleIdx="0" presStyleCnt="3" custLinFactY="-100000" custLinFactNeighborX="-17213" custLinFactNeighborY="-14720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
        </a:ext>
      </dgm:extLst>
    </dgm:pt>
    <dgm:pt modelId="{5E5C2AF3-1E43-4865-AB73-E22A43A6B4C4}" type="pres">
      <dgm:prSet presAssocID="{7C2DB8CC-B49C-44FD-9333-D7C39D9643BF}" presName="spaceRect" presStyleCnt="0"/>
      <dgm:spPr/>
    </dgm:pt>
    <dgm:pt modelId="{C1D97544-1D1C-4E09-A9BF-E65BF2BE6482}" type="pres">
      <dgm:prSet presAssocID="{7C2DB8CC-B49C-44FD-9333-D7C39D9643BF}" presName="textRect" presStyleLbl="revTx" presStyleIdx="0" presStyleCnt="3" custLinFactY="-4893069" custLinFactNeighborX="-3175" custLinFactNeighborY="-4900000">
        <dgm:presLayoutVars>
          <dgm:chMax val="1"/>
          <dgm:chPref val="1"/>
        </dgm:presLayoutVars>
      </dgm:prSet>
      <dgm:spPr/>
    </dgm:pt>
    <dgm:pt modelId="{F0B9E436-6657-4E39-A4DE-95611173E7BC}" type="pres">
      <dgm:prSet presAssocID="{20DA46CA-DF0C-429C-A419-4A18BA3C95E6}" presName="sibTrans" presStyleCnt="0"/>
      <dgm:spPr/>
    </dgm:pt>
    <dgm:pt modelId="{B4709AD8-2C1F-44F2-ACAF-3BCD9C7FAB23}" type="pres">
      <dgm:prSet presAssocID="{31CFC7B2-075A-4FAB-BA89-054D9EA18518}" presName="compNode" presStyleCnt="0"/>
      <dgm:spPr/>
    </dgm:pt>
    <dgm:pt modelId="{9F2080D6-FC02-4933-95CD-944AAC57A894}" type="pres">
      <dgm:prSet presAssocID="{31CFC7B2-075A-4FAB-BA89-054D9EA18518}" presName="iconBgRect" presStyleLbl="bgShp" presStyleIdx="1" presStyleCnt="3" custLinFactNeighborX="-12749" custLinFactNeighborY="-36959"/>
      <dgm:spPr>
        <a:prstGeom prst="round2DiagRect">
          <a:avLst>
            <a:gd name="adj1" fmla="val 29727"/>
            <a:gd name="adj2" fmla="val 0"/>
          </a:avLst>
        </a:prstGeom>
        <a:solidFill>
          <a:srgbClr val="86BEFF"/>
        </a:solidFill>
      </dgm:spPr>
    </dgm:pt>
    <dgm:pt modelId="{7A96A82A-56B9-424C-ADC8-A2E2B147C053}" type="pres">
      <dgm:prSet presAssocID="{31CFC7B2-075A-4FAB-BA89-054D9EA18518}" presName="iconRect" presStyleLbl="node1" presStyleIdx="1" presStyleCnt="3" custLinFactNeighborX="-14924" custLinFactNeighborY="-5818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solidFill>
            <a:srgbClr val="030405"/>
          </a:solidFill>
        </a:ln>
      </dgm:spPr>
    </dgm:pt>
    <dgm:pt modelId="{EB3ACCBB-D046-4254-819C-9D74F5DC60A0}" type="pres">
      <dgm:prSet presAssocID="{31CFC7B2-075A-4FAB-BA89-054D9EA18518}" presName="spaceRect" presStyleCnt="0"/>
      <dgm:spPr/>
    </dgm:pt>
    <dgm:pt modelId="{80E2BBF3-4B8F-4873-A1E9-FE6869243D4F}" type="pres">
      <dgm:prSet presAssocID="{31CFC7B2-075A-4FAB-BA89-054D9EA18518}" presName="textRect" presStyleLbl="revTx" presStyleIdx="1" presStyleCnt="3" custScaleX="115829" custScaleY="283145" custLinFactY="-1975173" custLinFactNeighborY="-2000000">
        <dgm:presLayoutVars>
          <dgm:chMax val="1"/>
          <dgm:chPref val="1"/>
        </dgm:presLayoutVars>
      </dgm:prSet>
      <dgm:spPr/>
    </dgm:pt>
    <dgm:pt modelId="{E02881F1-1DD5-FE4C-A64E-7D9586262B3B}" type="pres">
      <dgm:prSet presAssocID="{305056A8-52AF-445F-B71E-0D1A4E612AF8}" presName="sibTrans" presStyleCnt="0"/>
      <dgm:spPr/>
    </dgm:pt>
    <dgm:pt modelId="{7BF9035B-4C6C-2C42-B0AD-6EE7EF8F1BBC}" type="pres">
      <dgm:prSet presAssocID="{AC5DACBB-5637-C844-BDF4-DC09D50D7A14}" presName="compNode" presStyleCnt="0"/>
      <dgm:spPr/>
    </dgm:pt>
    <dgm:pt modelId="{7A81088C-6000-2F4B-B86A-CDDC4750FD4D}" type="pres">
      <dgm:prSet presAssocID="{AC5DACBB-5637-C844-BDF4-DC09D50D7A14}" presName="iconBgRect" presStyleLbl="bgShp" presStyleIdx="2" presStyleCnt="3" custLinFactNeighborX="210" custLinFactNeighborY="72703"/>
      <dgm:spPr>
        <a:prstGeom prst="round2DiagRect">
          <a:avLst>
            <a:gd name="adj1" fmla="val 29727"/>
            <a:gd name="adj2" fmla="val 0"/>
          </a:avLst>
        </a:prstGeom>
      </dgm:spPr>
    </dgm:pt>
    <dgm:pt modelId="{6C60B221-338E-8841-9207-B8DB3616E113}" type="pres">
      <dgm:prSet presAssocID="{AC5DACBB-5637-C844-BDF4-DC09D50D7A14}" presName="iconRect" presStyleLbl="node1" presStyleIdx="2" presStyleCnt="3" custLinFactY="25838" custLinFactNeighborX="16149" custLinFactNeighborY="100000"/>
      <dgm:spPr/>
    </dgm:pt>
    <dgm:pt modelId="{4AC62AB3-08E1-3343-9735-B298E8C80333}" type="pres">
      <dgm:prSet presAssocID="{AC5DACBB-5637-C844-BDF4-DC09D50D7A14}" presName="spaceRect" presStyleCnt="0"/>
      <dgm:spPr/>
    </dgm:pt>
    <dgm:pt modelId="{7D0FB201-8CCF-AB4B-8187-23FD8306636E}" type="pres">
      <dgm:prSet presAssocID="{AC5DACBB-5637-C844-BDF4-DC09D50D7A14}" presName="textRect" presStyleLbl="revTx" presStyleIdx="2" presStyleCnt="3" custScaleX="130410" custScaleY="31008" custLinFactY="1200000" custLinFactNeighborY="1218358">
        <dgm:presLayoutVars>
          <dgm:chMax val="1"/>
          <dgm:chPref val="1"/>
        </dgm:presLayoutVars>
      </dgm:prSet>
      <dgm:spPr/>
    </dgm:pt>
  </dgm:ptLst>
  <dgm:cxnLst>
    <dgm:cxn modelId="{CE478608-6B38-421C-90A4-3E02D7A2682F}" srcId="{5B645FA2-003D-4BF3-9E08-74747D4CD1C3}" destId="{7C2DB8CC-B49C-44FD-9333-D7C39D9643BF}" srcOrd="0" destOrd="0" parTransId="{4D81BD85-D3F6-4B3F-A510-0A72FEDC834A}" sibTransId="{20DA46CA-DF0C-429C-A419-4A18BA3C95E6}"/>
    <dgm:cxn modelId="{36EBE15C-C744-824E-AF66-75CB818828DB}" type="presOf" srcId="{7C2DB8CC-B49C-44FD-9333-D7C39D9643BF}" destId="{C1D97544-1D1C-4E09-A9BF-E65BF2BE6482}" srcOrd="0" destOrd="0" presId="urn:microsoft.com/office/officeart/2018/5/layout/IconLeafLabelList"/>
    <dgm:cxn modelId="{A495C141-47F2-4EEF-86FD-7A18B26E2223}" srcId="{5B645FA2-003D-4BF3-9E08-74747D4CD1C3}" destId="{31CFC7B2-075A-4FAB-BA89-054D9EA18518}" srcOrd="1" destOrd="0" parTransId="{96663402-0A43-4BA8-A869-8F71D63F1D21}" sibTransId="{305056A8-52AF-445F-B71E-0D1A4E612AF8}"/>
    <dgm:cxn modelId="{00CC09A7-D880-2045-890D-0306844E5047}" srcId="{5B645FA2-003D-4BF3-9E08-74747D4CD1C3}" destId="{AC5DACBB-5637-C844-BDF4-DC09D50D7A14}" srcOrd="2" destOrd="0" parTransId="{AF2AF280-90AE-544B-B738-34B35485CF77}" sibTransId="{4E82E110-353D-C64E-BA41-77FAC0A0B7D5}"/>
    <dgm:cxn modelId="{0351D9B4-6EDE-B94D-BD35-086FDFA17422}" type="presOf" srcId="{AC5DACBB-5637-C844-BDF4-DC09D50D7A14}" destId="{7D0FB201-8CCF-AB4B-8187-23FD8306636E}" srcOrd="0" destOrd="0" presId="urn:microsoft.com/office/officeart/2018/5/layout/IconLeafLabelList"/>
    <dgm:cxn modelId="{A3DE73B9-444E-4741-95E2-C375BD5AB356}" type="presOf" srcId="{5B645FA2-003D-4BF3-9E08-74747D4CD1C3}" destId="{EB3D967A-DF12-4A45-A67F-21B6DE1A92FC}" srcOrd="0" destOrd="0" presId="urn:microsoft.com/office/officeart/2018/5/layout/IconLeafLabelList"/>
    <dgm:cxn modelId="{ED9065ED-7C66-F541-84BD-946444A85AB5}" type="presOf" srcId="{31CFC7B2-075A-4FAB-BA89-054D9EA18518}" destId="{80E2BBF3-4B8F-4873-A1E9-FE6869243D4F}" srcOrd="0" destOrd="0" presId="urn:microsoft.com/office/officeart/2018/5/layout/IconLeafLabelList"/>
    <dgm:cxn modelId="{9401375B-A734-AD42-B900-B4BDFA6B979F}" type="presParOf" srcId="{EB3D967A-DF12-4A45-A67F-21B6DE1A92FC}" destId="{67016BEF-4701-4148-8174-A77162563799}" srcOrd="0" destOrd="0" presId="urn:microsoft.com/office/officeart/2018/5/layout/IconLeafLabelList"/>
    <dgm:cxn modelId="{D44C610A-9B11-8149-90E8-239899640E92}" type="presParOf" srcId="{67016BEF-4701-4148-8174-A77162563799}" destId="{44D71A07-41BE-4D03-BD03-EA9B2EDFD8D9}" srcOrd="0" destOrd="0" presId="urn:microsoft.com/office/officeart/2018/5/layout/IconLeafLabelList"/>
    <dgm:cxn modelId="{AF649E86-FD89-3844-BE4B-523657876CC7}" type="presParOf" srcId="{67016BEF-4701-4148-8174-A77162563799}" destId="{3DFBF38C-B974-4063-BB1C-8BCE6EC1204D}" srcOrd="1" destOrd="0" presId="urn:microsoft.com/office/officeart/2018/5/layout/IconLeafLabelList"/>
    <dgm:cxn modelId="{58C35736-013E-9B41-A13F-95E698DFEBDF}" type="presParOf" srcId="{67016BEF-4701-4148-8174-A77162563799}" destId="{5E5C2AF3-1E43-4865-AB73-E22A43A6B4C4}" srcOrd="2" destOrd="0" presId="urn:microsoft.com/office/officeart/2018/5/layout/IconLeafLabelList"/>
    <dgm:cxn modelId="{0FFE8EA2-7E93-D64E-8E62-3D4E6E702F02}" type="presParOf" srcId="{67016BEF-4701-4148-8174-A77162563799}" destId="{C1D97544-1D1C-4E09-A9BF-E65BF2BE6482}" srcOrd="3" destOrd="0" presId="urn:microsoft.com/office/officeart/2018/5/layout/IconLeafLabelList"/>
    <dgm:cxn modelId="{76960CF8-AA2E-A548-9951-2A2F4D655E09}" type="presParOf" srcId="{EB3D967A-DF12-4A45-A67F-21B6DE1A92FC}" destId="{F0B9E436-6657-4E39-A4DE-95611173E7BC}" srcOrd="1" destOrd="0" presId="urn:microsoft.com/office/officeart/2018/5/layout/IconLeafLabelList"/>
    <dgm:cxn modelId="{BE4B905D-699C-6941-ADC8-7D49A4561CE0}" type="presParOf" srcId="{EB3D967A-DF12-4A45-A67F-21B6DE1A92FC}" destId="{B4709AD8-2C1F-44F2-ACAF-3BCD9C7FAB23}" srcOrd="2" destOrd="0" presId="urn:microsoft.com/office/officeart/2018/5/layout/IconLeafLabelList"/>
    <dgm:cxn modelId="{72BDB350-A080-7843-B260-BEBEE1D3248C}" type="presParOf" srcId="{B4709AD8-2C1F-44F2-ACAF-3BCD9C7FAB23}" destId="{9F2080D6-FC02-4933-95CD-944AAC57A894}" srcOrd="0" destOrd="0" presId="urn:microsoft.com/office/officeart/2018/5/layout/IconLeafLabelList"/>
    <dgm:cxn modelId="{39E296C4-2424-A04E-B076-F856F310E073}" type="presParOf" srcId="{B4709AD8-2C1F-44F2-ACAF-3BCD9C7FAB23}" destId="{7A96A82A-56B9-424C-ADC8-A2E2B147C053}" srcOrd="1" destOrd="0" presId="urn:microsoft.com/office/officeart/2018/5/layout/IconLeafLabelList"/>
    <dgm:cxn modelId="{642E4798-E6A2-A145-B020-4F155734F2CC}" type="presParOf" srcId="{B4709AD8-2C1F-44F2-ACAF-3BCD9C7FAB23}" destId="{EB3ACCBB-D046-4254-819C-9D74F5DC60A0}" srcOrd="2" destOrd="0" presId="urn:microsoft.com/office/officeart/2018/5/layout/IconLeafLabelList"/>
    <dgm:cxn modelId="{8DF8CFFD-263D-5648-955B-94444590B7F7}" type="presParOf" srcId="{B4709AD8-2C1F-44F2-ACAF-3BCD9C7FAB23}" destId="{80E2BBF3-4B8F-4873-A1E9-FE6869243D4F}" srcOrd="3" destOrd="0" presId="urn:microsoft.com/office/officeart/2018/5/layout/IconLeafLabelList"/>
    <dgm:cxn modelId="{2788794B-A171-D94F-89A9-3081AFAC1FE6}" type="presParOf" srcId="{EB3D967A-DF12-4A45-A67F-21B6DE1A92FC}" destId="{E02881F1-1DD5-FE4C-A64E-7D9586262B3B}" srcOrd="3" destOrd="0" presId="urn:microsoft.com/office/officeart/2018/5/layout/IconLeafLabelList"/>
    <dgm:cxn modelId="{4F1933D6-4E88-9241-8777-3535AC6093F8}" type="presParOf" srcId="{EB3D967A-DF12-4A45-A67F-21B6DE1A92FC}" destId="{7BF9035B-4C6C-2C42-B0AD-6EE7EF8F1BBC}" srcOrd="4" destOrd="0" presId="urn:microsoft.com/office/officeart/2018/5/layout/IconLeafLabelList"/>
    <dgm:cxn modelId="{518F221E-2A89-F94C-A48F-ED45EAB92038}" type="presParOf" srcId="{7BF9035B-4C6C-2C42-B0AD-6EE7EF8F1BBC}" destId="{7A81088C-6000-2F4B-B86A-CDDC4750FD4D}" srcOrd="0" destOrd="0" presId="urn:microsoft.com/office/officeart/2018/5/layout/IconLeafLabelList"/>
    <dgm:cxn modelId="{58D88B4D-8DAB-0946-A591-153F265E49F5}" type="presParOf" srcId="{7BF9035B-4C6C-2C42-B0AD-6EE7EF8F1BBC}" destId="{6C60B221-338E-8841-9207-B8DB3616E113}" srcOrd="1" destOrd="0" presId="urn:microsoft.com/office/officeart/2018/5/layout/IconLeafLabelList"/>
    <dgm:cxn modelId="{6E1DA088-A838-1142-BB6B-D1C5EB9FEB66}" type="presParOf" srcId="{7BF9035B-4C6C-2C42-B0AD-6EE7EF8F1BBC}" destId="{4AC62AB3-08E1-3343-9735-B298E8C80333}" srcOrd="2" destOrd="0" presId="urn:microsoft.com/office/officeart/2018/5/layout/IconLeafLabelList"/>
    <dgm:cxn modelId="{91608F38-9532-384B-9DDC-34F585E96EA4}" type="presParOf" srcId="{7BF9035B-4C6C-2C42-B0AD-6EE7EF8F1BBC}" destId="{7D0FB201-8CCF-AB4B-8187-23FD8306636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5B228-F7E2-40A2-B180-905DE91125DC}">
      <dsp:nvSpPr>
        <dsp:cNvPr id="0" name=""/>
        <dsp:cNvSpPr/>
      </dsp:nvSpPr>
      <dsp:spPr>
        <a:xfrm>
          <a:off x="0" y="41782"/>
          <a:ext cx="2370603" cy="7473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ADE59A-2AB2-4E2C-9338-A3B673A3C533}">
      <dsp:nvSpPr>
        <dsp:cNvPr id="0" name=""/>
        <dsp:cNvSpPr/>
      </dsp:nvSpPr>
      <dsp:spPr>
        <a:xfrm>
          <a:off x="226086" y="170431"/>
          <a:ext cx="411468" cy="4110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CED254-1872-4CF9-9DFB-412A1A7958CC}">
      <dsp:nvSpPr>
        <dsp:cNvPr id="0" name=""/>
        <dsp:cNvSpPr/>
      </dsp:nvSpPr>
      <dsp:spPr>
        <a:xfrm>
          <a:off x="863641" y="2268"/>
          <a:ext cx="1449967" cy="748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177" tIns="79177" rIns="79177" bIns="79177" numCol="1" spcCol="1270" anchor="ctr" anchorCtr="0">
          <a:noAutofit/>
        </a:bodyPr>
        <a:lstStyle/>
        <a:p>
          <a:pPr marL="0" lvl="0" indent="0" algn="l" defTabSz="622300">
            <a:lnSpc>
              <a:spcPct val="100000"/>
            </a:lnSpc>
            <a:spcBef>
              <a:spcPct val="0"/>
            </a:spcBef>
            <a:spcAft>
              <a:spcPct val="35000"/>
            </a:spcAft>
            <a:buNone/>
          </a:pPr>
          <a:r>
            <a:rPr lang="en-US" sz="1400" kern="1200" dirty="0"/>
            <a:t>Total 5 Minute Timer </a:t>
          </a:r>
        </a:p>
      </dsp:txBody>
      <dsp:txXfrm>
        <a:off x="863641" y="2268"/>
        <a:ext cx="1449967" cy="748124"/>
      </dsp:txXfrm>
    </dsp:sp>
    <dsp:sp modelId="{729C122E-9BB4-4DEE-8FCD-F36FB06DA8E1}">
      <dsp:nvSpPr>
        <dsp:cNvPr id="0" name=""/>
        <dsp:cNvSpPr/>
      </dsp:nvSpPr>
      <dsp:spPr>
        <a:xfrm>
          <a:off x="0" y="942895"/>
          <a:ext cx="2370603" cy="7473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D5B7A4-7F0D-453E-9693-B1C274F560CA}">
      <dsp:nvSpPr>
        <dsp:cNvPr id="0" name=""/>
        <dsp:cNvSpPr/>
      </dsp:nvSpPr>
      <dsp:spPr>
        <a:xfrm>
          <a:off x="226086" y="1089556"/>
          <a:ext cx="411468" cy="4110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A39CBD-C49F-467D-9010-E5C34D483787}">
      <dsp:nvSpPr>
        <dsp:cNvPr id="0" name=""/>
        <dsp:cNvSpPr/>
      </dsp:nvSpPr>
      <dsp:spPr>
        <a:xfrm>
          <a:off x="863641" y="921392"/>
          <a:ext cx="1449967" cy="748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177" tIns="79177" rIns="79177" bIns="79177" numCol="1" spcCol="1270" anchor="ctr" anchorCtr="0">
          <a:noAutofit/>
        </a:bodyPr>
        <a:lstStyle/>
        <a:p>
          <a:pPr marL="0" lvl="0" indent="0" algn="l" defTabSz="622300">
            <a:lnSpc>
              <a:spcPct val="100000"/>
            </a:lnSpc>
            <a:spcBef>
              <a:spcPct val="0"/>
            </a:spcBef>
            <a:spcAft>
              <a:spcPct val="35000"/>
            </a:spcAft>
            <a:buNone/>
          </a:pPr>
          <a:r>
            <a:rPr lang="en-US" sz="1400" kern="1200" dirty="0"/>
            <a:t>Individual Room Timer </a:t>
          </a:r>
        </a:p>
      </dsp:txBody>
      <dsp:txXfrm>
        <a:off x="863641" y="921392"/>
        <a:ext cx="1449967" cy="748124"/>
      </dsp:txXfrm>
    </dsp:sp>
    <dsp:sp modelId="{08B21F22-A75D-438A-973E-1A39AEEC712A}">
      <dsp:nvSpPr>
        <dsp:cNvPr id="0" name=""/>
        <dsp:cNvSpPr/>
      </dsp:nvSpPr>
      <dsp:spPr>
        <a:xfrm>
          <a:off x="0" y="1703004"/>
          <a:ext cx="2370603" cy="7473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43FD4E-BED3-4B28-B981-C6A1BE41E42C}">
      <dsp:nvSpPr>
        <dsp:cNvPr id="0" name=""/>
        <dsp:cNvSpPr/>
      </dsp:nvSpPr>
      <dsp:spPr>
        <a:xfrm>
          <a:off x="226307" y="2008680"/>
          <a:ext cx="411468" cy="4110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E01428-FE01-4ABA-B7AA-475835232FFD}">
      <dsp:nvSpPr>
        <dsp:cNvPr id="0" name=""/>
        <dsp:cNvSpPr/>
      </dsp:nvSpPr>
      <dsp:spPr>
        <a:xfrm>
          <a:off x="864083" y="1840517"/>
          <a:ext cx="1449967" cy="748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177" tIns="79177" rIns="79177" bIns="79177" numCol="1" spcCol="1270" anchor="ctr" anchorCtr="0">
          <a:noAutofit/>
        </a:bodyPr>
        <a:lstStyle/>
        <a:p>
          <a:pPr marL="0" lvl="0" indent="0" algn="l" defTabSz="622300">
            <a:lnSpc>
              <a:spcPct val="100000"/>
            </a:lnSpc>
            <a:spcBef>
              <a:spcPct val="0"/>
            </a:spcBef>
            <a:spcAft>
              <a:spcPct val="35000"/>
            </a:spcAft>
            <a:buNone/>
          </a:pPr>
          <a:r>
            <a:rPr lang="en-US" sz="1400" kern="1200" dirty="0"/>
            <a:t>Changing Text According to Timer</a:t>
          </a:r>
        </a:p>
      </dsp:txBody>
      <dsp:txXfrm>
        <a:off x="864083" y="1840517"/>
        <a:ext cx="1449967" cy="7481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D71A07-41BE-4D03-BD03-EA9B2EDFD8D9}">
      <dsp:nvSpPr>
        <dsp:cNvPr id="0" name=""/>
        <dsp:cNvSpPr/>
      </dsp:nvSpPr>
      <dsp:spPr>
        <a:xfrm>
          <a:off x="343336" y="220258"/>
          <a:ext cx="796693" cy="796693"/>
        </a:xfrm>
        <a:prstGeom prst="round2DiagRect">
          <a:avLst>
            <a:gd name="adj1" fmla="val 29727"/>
            <a:gd name="adj2" fmla="val 0"/>
          </a:avLst>
        </a:prstGeom>
        <a:solidFill>
          <a:srgbClr val="1088FF"/>
        </a:solidFill>
        <a:ln>
          <a:noFill/>
        </a:ln>
        <a:effectLst/>
      </dsp:spPr>
      <dsp:style>
        <a:lnRef idx="0">
          <a:scrgbClr r="0" g="0" b="0"/>
        </a:lnRef>
        <a:fillRef idx="1">
          <a:scrgbClr r="0" g="0" b="0"/>
        </a:fillRef>
        <a:effectRef idx="0">
          <a:scrgbClr r="0" g="0" b="0"/>
        </a:effectRef>
        <a:fontRef idx="minor"/>
      </dsp:style>
    </dsp:sp>
    <dsp:sp modelId="{3DFBF38C-B974-4063-BB1C-8BCE6EC1204D}">
      <dsp:nvSpPr>
        <dsp:cNvPr id="0" name=""/>
        <dsp:cNvSpPr/>
      </dsp:nvSpPr>
      <dsp:spPr>
        <a:xfrm>
          <a:off x="545515" y="404969"/>
          <a:ext cx="457119" cy="4571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D97544-1D1C-4E09-A9BF-E65BF2BE6482}">
      <dsp:nvSpPr>
        <dsp:cNvPr id="0" name=""/>
        <dsp:cNvSpPr/>
      </dsp:nvSpPr>
      <dsp:spPr>
        <a:xfrm>
          <a:off x="158263" y="1108404"/>
          <a:ext cx="1306054" cy="13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66725">
            <a:lnSpc>
              <a:spcPct val="100000"/>
            </a:lnSpc>
            <a:spcBef>
              <a:spcPct val="0"/>
            </a:spcBef>
            <a:spcAft>
              <a:spcPct val="35000"/>
            </a:spcAft>
            <a:buNone/>
            <a:defRPr cap="all"/>
          </a:pPr>
          <a:r>
            <a:rPr lang="en-US" sz="1050" kern="1200" dirty="0"/>
            <a:t>Contrast –allowing user to change contrast means that they can choose a colour scheme that causes less strain on their  eyes </a:t>
          </a:r>
        </a:p>
      </dsp:txBody>
      <dsp:txXfrm>
        <a:off x="158263" y="1108404"/>
        <a:ext cx="1306054" cy="13291"/>
      </dsp:txXfrm>
    </dsp:sp>
    <dsp:sp modelId="{9F2080D6-FC02-4933-95CD-944AAC57A894}">
      <dsp:nvSpPr>
        <dsp:cNvPr id="0" name=""/>
        <dsp:cNvSpPr/>
      </dsp:nvSpPr>
      <dsp:spPr>
        <a:xfrm>
          <a:off x="352841" y="2455393"/>
          <a:ext cx="796693" cy="796693"/>
        </a:xfrm>
        <a:prstGeom prst="round2DiagRect">
          <a:avLst>
            <a:gd name="adj1" fmla="val 29727"/>
            <a:gd name="adj2" fmla="val 0"/>
          </a:avLst>
        </a:prstGeom>
        <a:solidFill>
          <a:srgbClr val="86BEFF"/>
        </a:solidFill>
        <a:ln>
          <a:noFill/>
        </a:ln>
        <a:effectLst/>
      </dsp:spPr>
      <dsp:style>
        <a:lnRef idx="0">
          <a:scrgbClr r="0" g="0" b="0"/>
        </a:lnRef>
        <a:fillRef idx="1">
          <a:scrgbClr r="0" g="0" b="0"/>
        </a:fillRef>
        <a:effectRef idx="0">
          <a:scrgbClr r="0" g="0" b="0"/>
        </a:effectRef>
        <a:fontRef idx="minor"/>
      </dsp:style>
    </dsp:sp>
    <dsp:sp modelId="{7A96A82A-56B9-424C-ADC8-A2E2B147C053}">
      <dsp:nvSpPr>
        <dsp:cNvPr id="0" name=""/>
        <dsp:cNvSpPr/>
      </dsp:nvSpPr>
      <dsp:spPr>
        <a:xfrm>
          <a:off x="555978" y="2653678"/>
          <a:ext cx="457119" cy="4571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rgbClr val="03040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E2BBF3-4B8F-4873-A1E9-FE6869243D4F}">
      <dsp:nvSpPr>
        <dsp:cNvPr id="0" name=""/>
        <dsp:cNvSpPr/>
      </dsp:nvSpPr>
      <dsp:spPr>
        <a:xfrm>
          <a:off x="96363" y="3254160"/>
          <a:ext cx="1512790" cy="37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66725">
            <a:lnSpc>
              <a:spcPct val="100000"/>
            </a:lnSpc>
            <a:spcBef>
              <a:spcPct val="0"/>
            </a:spcBef>
            <a:spcAft>
              <a:spcPct val="35000"/>
            </a:spcAft>
            <a:buNone/>
            <a:defRPr cap="all"/>
          </a:pPr>
          <a:r>
            <a:rPr lang="en-US" sz="1050" kern="1200" dirty="0"/>
            <a:t>Font size- increasing the font size helps to avoid straining your eyes from squinting and for those with compromised vision, this can make reading much easier</a:t>
          </a:r>
        </a:p>
      </dsp:txBody>
      <dsp:txXfrm>
        <a:off x="96363" y="3254160"/>
        <a:ext cx="1512790" cy="37633"/>
      </dsp:txXfrm>
    </dsp:sp>
    <dsp:sp modelId="{7A81088C-6000-2F4B-B86A-CDDC4750FD4D}">
      <dsp:nvSpPr>
        <dsp:cNvPr id="0" name=""/>
        <dsp:cNvSpPr/>
      </dsp:nvSpPr>
      <dsp:spPr>
        <a:xfrm>
          <a:off x="456084" y="4681320"/>
          <a:ext cx="796693" cy="735399"/>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60B221-338E-8841-9207-B8DB3616E113}">
      <dsp:nvSpPr>
        <dsp:cNvPr id="0" name=""/>
        <dsp:cNvSpPr/>
      </dsp:nvSpPr>
      <dsp:spPr>
        <a:xfrm>
          <a:off x="698019" y="4834361"/>
          <a:ext cx="457119" cy="421950"/>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0FB201-8CCF-AB4B-8187-23FD8306636E}">
      <dsp:nvSpPr>
        <dsp:cNvPr id="0" name=""/>
        <dsp:cNvSpPr/>
      </dsp:nvSpPr>
      <dsp:spPr>
        <a:xfrm>
          <a:off x="1145" y="5437139"/>
          <a:ext cx="1703225" cy="4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66725">
            <a:lnSpc>
              <a:spcPct val="100000"/>
            </a:lnSpc>
            <a:spcBef>
              <a:spcPct val="0"/>
            </a:spcBef>
            <a:spcAft>
              <a:spcPct val="35000"/>
            </a:spcAft>
            <a:buNone/>
            <a:defRPr cap="all"/>
          </a:pPr>
          <a:r>
            <a:rPr lang="en-GB" sz="1050" kern="1200" dirty="0"/>
            <a:t>Colour Blind Pad  -  creating a colour blind button on the colour pad  means that the user will not be at a disadvantage as the name of the colour linked to the hex code will be displayed instead of the colour </a:t>
          </a:r>
        </a:p>
      </dsp:txBody>
      <dsp:txXfrm>
        <a:off x="1145" y="5437139"/>
        <a:ext cx="1703225" cy="412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38C03-EF5D-A146-BDF2-C4955D505AA4}" type="datetimeFigureOut">
              <a:rPr lang="en-US" smtClean="0"/>
              <a:t>4/26/2021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ADCFBB-8BA9-FB4B-9F9C-4683D46679EA}" type="slidenum">
              <a:rPr lang="en-US" smtClean="0"/>
              <a:t>‹#›</a:t>
            </a:fld>
            <a:endParaRPr lang="en-US"/>
          </a:p>
        </p:txBody>
      </p:sp>
    </p:spTree>
    <p:extLst>
      <p:ext uri="{BB962C8B-B14F-4D97-AF65-F5344CB8AC3E}">
        <p14:creationId xmlns:p14="http://schemas.microsoft.com/office/powerpoint/2010/main" val="1998562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ADCFBB-8BA9-FB4B-9F9C-4683D46679EA}" type="slidenum">
              <a:rPr lang="en-US" smtClean="0"/>
              <a:t>1</a:t>
            </a:fld>
            <a:endParaRPr lang="en-US" dirty="0"/>
          </a:p>
        </p:txBody>
      </p:sp>
    </p:spTree>
    <p:extLst>
      <p:ext uri="{BB962C8B-B14F-4D97-AF65-F5344CB8AC3E}">
        <p14:creationId xmlns:p14="http://schemas.microsoft.com/office/powerpoint/2010/main" val="1477280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ADCFBB-8BA9-FB4B-9F9C-4683D46679EA}" type="slidenum">
              <a:rPr lang="en-US" smtClean="0"/>
              <a:t>2</a:t>
            </a:fld>
            <a:endParaRPr lang="en-US" dirty="0"/>
          </a:p>
        </p:txBody>
      </p:sp>
    </p:spTree>
    <p:extLst>
      <p:ext uri="{BB962C8B-B14F-4D97-AF65-F5344CB8AC3E}">
        <p14:creationId xmlns:p14="http://schemas.microsoft.com/office/powerpoint/2010/main" val="3944325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ADCFBB-8BA9-FB4B-9F9C-4683D46679EA}" type="slidenum">
              <a:rPr lang="en-US" smtClean="0"/>
              <a:t>3</a:t>
            </a:fld>
            <a:endParaRPr lang="en-US" dirty="0"/>
          </a:p>
        </p:txBody>
      </p:sp>
    </p:spTree>
    <p:extLst>
      <p:ext uri="{BB962C8B-B14F-4D97-AF65-F5344CB8AC3E}">
        <p14:creationId xmlns:p14="http://schemas.microsoft.com/office/powerpoint/2010/main" val="959037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ADCFBB-8BA9-FB4B-9F9C-4683D46679EA}" type="slidenum">
              <a:rPr lang="en-US" smtClean="0"/>
              <a:t>5</a:t>
            </a:fld>
            <a:endParaRPr lang="en-US"/>
          </a:p>
        </p:txBody>
      </p:sp>
    </p:spTree>
    <p:extLst>
      <p:ext uri="{BB962C8B-B14F-4D97-AF65-F5344CB8AC3E}">
        <p14:creationId xmlns:p14="http://schemas.microsoft.com/office/powerpoint/2010/main" val="2055926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ADCFBB-8BA9-FB4B-9F9C-4683D46679EA}" type="slidenum">
              <a:rPr lang="en-US" smtClean="0"/>
              <a:t>7</a:t>
            </a:fld>
            <a:endParaRPr lang="en-US"/>
          </a:p>
        </p:txBody>
      </p:sp>
    </p:spTree>
    <p:extLst>
      <p:ext uri="{BB962C8B-B14F-4D97-AF65-F5344CB8AC3E}">
        <p14:creationId xmlns:p14="http://schemas.microsoft.com/office/powerpoint/2010/main" val="2395885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ADCFBB-8BA9-FB4B-9F9C-4683D46679EA}" type="slidenum">
              <a:rPr lang="en-US" smtClean="0"/>
              <a:t>9</a:t>
            </a:fld>
            <a:endParaRPr lang="en-US" dirty="0"/>
          </a:p>
        </p:txBody>
      </p:sp>
    </p:spTree>
    <p:extLst>
      <p:ext uri="{BB962C8B-B14F-4D97-AF65-F5344CB8AC3E}">
        <p14:creationId xmlns:p14="http://schemas.microsoft.com/office/powerpoint/2010/main" val="1493800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ADCFBB-8BA9-FB4B-9F9C-4683D46679EA}" type="slidenum">
              <a:rPr lang="en-US" smtClean="0"/>
              <a:t>11</a:t>
            </a:fld>
            <a:endParaRPr lang="en-US" dirty="0"/>
          </a:p>
        </p:txBody>
      </p:sp>
    </p:spTree>
    <p:extLst>
      <p:ext uri="{BB962C8B-B14F-4D97-AF65-F5344CB8AC3E}">
        <p14:creationId xmlns:p14="http://schemas.microsoft.com/office/powerpoint/2010/main" val="3414397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ADCFBB-8BA9-FB4B-9F9C-4683D46679EA}" type="slidenum">
              <a:rPr lang="en-US" smtClean="0"/>
              <a:t>12</a:t>
            </a:fld>
            <a:endParaRPr lang="en-US" dirty="0"/>
          </a:p>
        </p:txBody>
      </p:sp>
    </p:spTree>
    <p:extLst>
      <p:ext uri="{BB962C8B-B14F-4D97-AF65-F5344CB8AC3E}">
        <p14:creationId xmlns:p14="http://schemas.microsoft.com/office/powerpoint/2010/main" val="56573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ADCFBB-8BA9-FB4B-9F9C-4683D46679EA}" type="slidenum">
              <a:rPr lang="en-US" smtClean="0"/>
              <a:t>14</a:t>
            </a:fld>
            <a:endParaRPr lang="en-US"/>
          </a:p>
        </p:txBody>
      </p:sp>
    </p:spTree>
    <p:extLst>
      <p:ext uri="{BB962C8B-B14F-4D97-AF65-F5344CB8AC3E}">
        <p14:creationId xmlns:p14="http://schemas.microsoft.com/office/powerpoint/2010/main" val="2436052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40F0-5F85-534B-85F2-F599C5E63C0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9BA01EC-77BF-B343-96F3-74B5C7BBC8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DB93873-7AC8-3E49-B4F2-B78ABCEEE58C}"/>
              </a:ext>
            </a:extLst>
          </p:cNvPr>
          <p:cNvSpPr>
            <a:spLocks noGrp="1"/>
          </p:cNvSpPr>
          <p:nvPr>
            <p:ph type="dt" sz="half" idx="10"/>
          </p:nvPr>
        </p:nvSpPr>
        <p:spPr/>
        <p:txBody>
          <a:bodyPr/>
          <a:lstStyle/>
          <a:p>
            <a:fld id="{225EB6C5-CAFD-6B43-9510-D81835B70700}" type="datetimeFigureOut">
              <a:rPr lang="en-US" smtClean="0"/>
              <a:t>4/26/2021</a:t>
            </a:fld>
            <a:endParaRPr lang="en-US"/>
          </a:p>
        </p:txBody>
      </p:sp>
      <p:sp>
        <p:nvSpPr>
          <p:cNvPr id="5" name="Footer Placeholder 4">
            <a:extLst>
              <a:ext uri="{FF2B5EF4-FFF2-40B4-BE49-F238E27FC236}">
                <a16:creationId xmlns:a16="http://schemas.microsoft.com/office/drawing/2014/main" id="{5E46FE85-D52B-E148-B347-D41FE9438E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E023A-335C-D142-8F38-6209C4978648}"/>
              </a:ext>
            </a:extLst>
          </p:cNvPr>
          <p:cNvSpPr>
            <a:spLocks noGrp="1"/>
          </p:cNvSpPr>
          <p:nvPr>
            <p:ph type="sldNum" sz="quarter" idx="12"/>
          </p:nvPr>
        </p:nvSpPr>
        <p:spPr/>
        <p:txBody>
          <a:bodyPr/>
          <a:lstStyle/>
          <a:p>
            <a:fld id="{F094BBBF-7A5B-4144-A470-1ECCD7FEE2E8}" type="slidenum">
              <a:rPr lang="en-US" smtClean="0"/>
              <a:t>‹#›</a:t>
            </a:fld>
            <a:endParaRPr lang="en-US"/>
          </a:p>
        </p:txBody>
      </p:sp>
    </p:spTree>
    <p:extLst>
      <p:ext uri="{BB962C8B-B14F-4D97-AF65-F5344CB8AC3E}">
        <p14:creationId xmlns:p14="http://schemas.microsoft.com/office/powerpoint/2010/main" val="3140960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BE372-C0ED-594F-AA5D-0C8DCA76B0E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AC7BA14-A979-EC4A-BB91-13BD07F0751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4EDAA34-DA8A-0E4A-85C7-65D4629EB011}"/>
              </a:ext>
            </a:extLst>
          </p:cNvPr>
          <p:cNvSpPr>
            <a:spLocks noGrp="1"/>
          </p:cNvSpPr>
          <p:nvPr>
            <p:ph type="dt" sz="half" idx="10"/>
          </p:nvPr>
        </p:nvSpPr>
        <p:spPr/>
        <p:txBody>
          <a:bodyPr/>
          <a:lstStyle/>
          <a:p>
            <a:fld id="{225EB6C5-CAFD-6B43-9510-D81835B70700}" type="datetimeFigureOut">
              <a:rPr lang="en-US" smtClean="0"/>
              <a:t>4/26/2021</a:t>
            </a:fld>
            <a:endParaRPr lang="en-US"/>
          </a:p>
        </p:txBody>
      </p:sp>
      <p:sp>
        <p:nvSpPr>
          <p:cNvPr id="5" name="Footer Placeholder 4">
            <a:extLst>
              <a:ext uri="{FF2B5EF4-FFF2-40B4-BE49-F238E27FC236}">
                <a16:creationId xmlns:a16="http://schemas.microsoft.com/office/drawing/2014/main" id="{6D1BE1FC-CC9D-6544-B337-0E6D3FE4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7A882-9DD9-F448-BB02-A47B5C41956E}"/>
              </a:ext>
            </a:extLst>
          </p:cNvPr>
          <p:cNvSpPr>
            <a:spLocks noGrp="1"/>
          </p:cNvSpPr>
          <p:nvPr>
            <p:ph type="sldNum" sz="quarter" idx="12"/>
          </p:nvPr>
        </p:nvSpPr>
        <p:spPr/>
        <p:txBody>
          <a:bodyPr/>
          <a:lstStyle/>
          <a:p>
            <a:fld id="{F094BBBF-7A5B-4144-A470-1ECCD7FEE2E8}" type="slidenum">
              <a:rPr lang="en-US" smtClean="0"/>
              <a:t>‹#›</a:t>
            </a:fld>
            <a:endParaRPr lang="en-US"/>
          </a:p>
        </p:txBody>
      </p:sp>
    </p:spTree>
    <p:extLst>
      <p:ext uri="{BB962C8B-B14F-4D97-AF65-F5344CB8AC3E}">
        <p14:creationId xmlns:p14="http://schemas.microsoft.com/office/powerpoint/2010/main" val="3336266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E080CB-EDB3-BB4F-BA2F-E88D62A6C3D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CC39ABC-30EC-C84C-96A5-7943ED6C7D4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8337E6-0E25-A140-A06B-39128AB230F6}"/>
              </a:ext>
            </a:extLst>
          </p:cNvPr>
          <p:cNvSpPr>
            <a:spLocks noGrp="1"/>
          </p:cNvSpPr>
          <p:nvPr>
            <p:ph type="dt" sz="half" idx="10"/>
          </p:nvPr>
        </p:nvSpPr>
        <p:spPr/>
        <p:txBody>
          <a:bodyPr/>
          <a:lstStyle/>
          <a:p>
            <a:fld id="{225EB6C5-CAFD-6B43-9510-D81835B70700}" type="datetimeFigureOut">
              <a:rPr lang="en-US" smtClean="0"/>
              <a:t>4/26/2021</a:t>
            </a:fld>
            <a:endParaRPr lang="en-US"/>
          </a:p>
        </p:txBody>
      </p:sp>
      <p:sp>
        <p:nvSpPr>
          <p:cNvPr id="5" name="Footer Placeholder 4">
            <a:extLst>
              <a:ext uri="{FF2B5EF4-FFF2-40B4-BE49-F238E27FC236}">
                <a16:creationId xmlns:a16="http://schemas.microsoft.com/office/drawing/2014/main" id="{4446B91E-915E-764D-BEA4-11EB361DA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117888-926C-C948-8C61-205B6EB67436}"/>
              </a:ext>
            </a:extLst>
          </p:cNvPr>
          <p:cNvSpPr>
            <a:spLocks noGrp="1"/>
          </p:cNvSpPr>
          <p:nvPr>
            <p:ph type="sldNum" sz="quarter" idx="12"/>
          </p:nvPr>
        </p:nvSpPr>
        <p:spPr/>
        <p:txBody>
          <a:bodyPr/>
          <a:lstStyle/>
          <a:p>
            <a:fld id="{F094BBBF-7A5B-4144-A470-1ECCD7FEE2E8}" type="slidenum">
              <a:rPr lang="en-US" smtClean="0"/>
              <a:t>‹#›</a:t>
            </a:fld>
            <a:endParaRPr lang="en-US"/>
          </a:p>
        </p:txBody>
      </p:sp>
    </p:spTree>
    <p:extLst>
      <p:ext uri="{BB962C8B-B14F-4D97-AF65-F5344CB8AC3E}">
        <p14:creationId xmlns:p14="http://schemas.microsoft.com/office/powerpoint/2010/main" val="1938197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47440-19DC-D64A-9C09-D029A605723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A483710-F4E1-FC45-BB35-361A6758F76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5DB92D9-8919-6042-876A-95686A4047B8}"/>
              </a:ext>
            </a:extLst>
          </p:cNvPr>
          <p:cNvSpPr>
            <a:spLocks noGrp="1"/>
          </p:cNvSpPr>
          <p:nvPr>
            <p:ph type="dt" sz="half" idx="10"/>
          </p:nvPr>
        </p:nvSpPr>
        <p:spPr/>
        <p:txBody>
          <a:bodyPr/>
          <a:lstStyle/>
          <a:p>
            <a:fld id="{225EB6C5-CAFD-6B43-9510-D81835B70700}" type="datetimeFigureOut">
              <a:rPr lang="en-US" smtClean="0"/>
              <a:t>4/26/2021</a:t>
            </a:fld>
            <a:endParaRPr lang="en-US"/>
          </a:p>
        </p:txBody>
      </p:sp>
      <p:sp>
        <p:nvSpPr>
          <p:cNvPr id="5" name="Footer Placeholder 4">
            <a:extLst>
              <a:ext uri="{FF2B5EF4-FFF2-40B4-BE49-F238E27FC236}">
                <a16:creationId xmlns:a16="http://schemas.microsoft.com/office/drawing/2014/main" id="{13293816-4A3D-6C4E-972A-242DA6FF75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AE9F-1BBE-EB4A-A8B0-BC8C087C6D86}"/>
              </a:ext>
            </a:extLst>
          </p:cNvPr>
          <p:cNvSpPr>
            <a:spLocks noGrp="1"/>
          </p:cNvSpPr>
          <p:nvPr>
            <p:ph type="sldNum" sz="quarter" idx="12"/>
          </p:nvPr>
        </p:nvSpPr>
        <p:spPr/>
        <p:txBody>
          <a:bodyPr/>
          <a:lstStyle/>
          <a:p>
            <a:fld id="{F094BBBF-7A5B-4144-A470-1ECCD7FEE2E8}" type="slidenum">
              <a:rPr lang="en-US" smtClean="0"/>
              <a:t>‹#›</a:t>
            </a:fld>
            <a:endParaRPr lang="en-US"/>
          </a:p>
        </p:txBody>
      </p:sp>
    </p:spTree>
    <p:extLst>
      <p:ext uri="{BB962C8B-B14F-4D97-AF65-F5344CB8AC3E}">
        <p14:creationId xmlns:p14="http://schemas.microsoft.com/office/powerpoint/2010/main" val="3438627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3BB2-4D1A-5342-B899-CAAD2BED21A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FF919C8-C66F-F641-B4CB-A2FB2DA144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0807901-3D35-604E-A343-E2FFDB070835}"/>
              </a:ext>
            </a:extLst>
          </p:cNvPr>
          <p:cNvSpPr>
            <a:spLocks noGrp="1"/>
          </p:cNvSpPr>
          <p:nvPr>
            <p:ph type="dt" sz="half" idx="10"/>
          </p:nvPr>
        </p:nvSpPr>
        <p:spPr/>
        <p:txBody>
          <a:bodyPr/>
          <a:lstStyle/>
          <a:p>
            <a:fld id="{225EB6C5-CAFD-6B43-9510-D81835B70700}" type="datetimeFigureOut">
              <a:rPr lang="en-US" smtClean="0"/>
              <a:t>4/26/2021</a:t>
            </a:fld>
            <a:endParaRPr lang="en-US"/>
          </a:p>
        </p:txBody>
      </p:sp>
      <p:sp>
        <p:nvSpPr>
          <p:cNvPr id="5" name="Footer Placeholder 4">
            <a:extLst>
              <a:ext uri="{FF2B5EF4-FFF2-40B4-BE49-F238E27FC236}">
                <a16:creationId xmlns:a16="http://schemas.microsoft.com/office/drawing/2014/main" id="{F0ADB85D-E303-8648-9F6E-E30CE59683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DEFBFC-B732-154E-9DF2-A7725FBF8104}"/>
              </a:ext>
            </a:extLst>
          </p:cNvPr>
          <p:cNvSpPr>
            <a:spLocks noGrp="1"/>
          </p:cNvSpPr>
          <p:nvPr>
            <p:ph type="sldNum" sz="quarter" idx="12"/>
          </p:nvPr>
        </p:nvSpPr>
        <p:spPr/>
        <p:txBody>
          <a:bodyPr/>
          <a:lstStyle/>
          <a:p>
            <a:fld id="{F094BBBF-7A5B-4144-A470-1ECCD7FEE2E8}" type="slidenum">
              <a:rPr lang="en-US" smtClean="0"/>
              <a:t>‹#›</a:t>
            </a:fld>
            <a:endParaRPr lang="en-US"/>
          </a:p>
        </p:txBody>
      </p:sp>
    </p:spTree>
    <p:extLst>
      <p:ext uri="{BB962C8B-B14F-4D97-AF65-F5344CB8AC3E}">
        <p14:creationId xmlns:p14="http://schemas.microsoft.com/office/powerpoint/2010/main" val="1602068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8126A-E84E-FA49-832B-1AFBAE624FD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17F715-A434-7D4E-B785-0F10408B569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FD9BB39-F014-2B48-A964-BA5742BBC20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05B682F-5842-504C-AB4E-1991F4CF347E}"/>
              </a:ext>
            </a:extLst>
          </p:cNvPr>
          <p:cNvSpPr>
            <a:spLocks noGrp="1"/>
          </p:cNvSpPr>
          <p:nvPr>
            <p:ph type="dt" sz="half" idx="10"/>
          </p:nvPr>
        </p:nvSpPr>
        <p:spPr/>
        <p:txBody>
          <a:bodyPr/>
          <a:lstStyle/>
          <a:p>
            <a:fld id="{225EB6C5-CAFD-6B43-9510-D81835B70700}" type="datetimeFigureOut">
              <a:rPr lang="en-US" smtClean="0"/>
              <a:t>4/26/2021</a:t>
            </a:fld>
            <a:endParaRPr lang="en-US"/>
          </a:p>
        </p:txBody>
      </p:sp>
      <p:sp>
        <p:nvSpPr>
          <p:cNvPr id="6" name="Footer Placeholder 5">
            <a:extLst>
              <a:ext uri="{FF2B5EF4-FFF2-40B4-BE49-F238E27FC236}">
                <a16:creationId xmlns:a16="http://schemas.microsoft.com/office/drawing/2014/main" id="{C2671D23-2218-0841-9366-0A3C1DBE23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53A58-C110-8940-AD82-4911C73315BE}"/>
              </a:ext>
            </a:extLst>
          </p:cNvPr>
          <p:cNvSpPr>
            <a:spLocks noGrp="1"/>
          </p:cNvSpPr>
          <p:nvPr>
            <p:ph type="sldNum" sz="quarter" idx="12"/>
          </p:nvPr>
        </p:nvSpPr>
        <p:spPr/>
        <p:txBody>
          <a:bodyPr/>
          <a:lstStyle/>
          <a:p>
            <a:fld id="{F094BBBF-7A5B-4144-A470-1ECCD7FEE2E8}" type="slidenum">
              <a:rPr lang="en-US" smtClean="0"/>
              <a:t>‹#›</a:t>
            </a:fld>
            <a:endParaRPr lang="en-US"/>
          </a:p>
        </p:txBody>
      </p:sp>
    </p:spTree>
    <p:extLst>
      <p:ext uri="{BB962C8B-B14F-4D97-AF65-F5344CB8AC3E}">
        <p14:creationId xmlns:p14="http://schemas.microsoft.com/office/powerpoint/2010/main" val="1201221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C9E8F-4167-0D45-BC2D-E07B99D2E46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600DAE2-FB4A-C444-8A97-3BCBE712C6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7F3069C-D314-6C49-9757-63B1E088593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8EFE7A8-5490-6443-8EE9-B3CDD48F39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98CD931-3F00-B14A-BB96-1A2168884E6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C70694A-8776-6A4D-96ED-D956FBB1BD5F}"/>
              </a:ext>
            </a:extLst>
          </p:cNvPr>
          <p:cNvSpPr>
            <a:spLocks noGrp="1"/>
          </p:cNvSpPr>
          <p:nvPr>
            <p:ph type="dt" sz="half" idx="10"/>
          </p:nvPr>
        </p:nvSpPr>
        <p:spPr/>
        <p:txBody>
          <a:bodyPr/>
          <a:lstStyle/>
          <a:p>
            <a:fld id="{225EB6C5-CAFD-6B43-9510-D81835B70700}" type="datetimeFigureOut">
              <a:rPr lang="en-US" smtClean="0"/>
              <a:t>4/26/2021</a:t>
            </a:fld>
            <a:endParaRPr lang="en-US"/>
          </a:p>
        </p:txBody>
      </p:sp>
      <p:sp>
        <p:nvSpPr>
          <p:cNvPr id="8" name="Footer Placeholder 7">
            <a:extLst>
              <a:ext uri="{FF2B5EF4-FFF2-40B4-BE49-F238E27FC236}">
                <a16:creationId xmlns:a16="http://schemas.microsoft.com/office/drawing/2014/main" id="{3E2303E7-084B-BC41-BD39-92686CCEF1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7D83BC-D3B8-2343-A38F-AC90035B3BB9}"/>
              </a:ext>
            </a:extLst>
          </p:cNvPr>
          <p:cNvSpPr>
            <a:spLocks noGrp="1"/>
          </p:cNvSpPr>
          <p:nvPr>
            <p:ph type="sldNum" sz="quarter" idx="12"/>
          </p:nvPr>
        </p:nvSpPr>
        <p:spPr/>
        <p:txBody>
          <a:bodyPr/>
          <a:lstStyle/>
          <a:p>
            <a:fld id="{F094BBBF-7A5B-4144-A470-1ECCD7FEE2E8}" type="slidenum">
              <a:rPr lang="en-US" smtClean="0"/>
              <a:t>‹#›</a:t>
            </a:fld>
            <a:endParaRPr lang="en-US"/>
          </a:p>
        </p:txBody>
      </p:sp>
    </p:spTree>
    <p:extLst>
      <p:ext uri="{BB962C8B-B14F-4D97-AF65-F5344CB8AC3E}">
        <p14:creationId xmlns:p14="http://schemas.microsoft.com/office/powerpoint/2010/main" val="213347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DB464-352D-1646-A133-ACE343D1CC9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DCE5A16-3D00-CD43-8E8A-9867AAE8CF17}"/>
              </a:ext>
            </a:extLst>
          </p:cNvPr>
          <p:cNvSpPr>
            <a:spLocks noGrp="1"/>
          </p:cNvSpPr>
          <p:nvPr>
            <p:ph type="dt" sz="half" idx="10"/>
          </p:nvPr>
        </p:nvSpPr>
        <p:spPr/>
        <p:txBody>
          <a:bodyPr/>
          <a:lstStyle/>
          <a:p>
            <a:fld id="{225EB6C5-CAFD-6B43-9510-D81835B70700}" type="datetimeFigureOut">
              <a:rPr lang="en-US" smtClean="0"/>
              <a:t>4/26/2021</a:t>
            </a:fld>
            <a:endParaRPr lang="en-US"/>
          </a:p>
        </p:txBody>
      </p:sp>
      <p:sp>
        <p:nvSpPr>
          <p:cNvPr id="4" name="Footer Placeholder 3">
            <a:extLst>
              <a:ext uri="{FF2B5EF4-FFF2-40B4-BE49-F238E27FC236}">
                <a16:creationId xmlns:a16="http://schemas.microsoft.com/office/drawing/2014/main" id="{7F5FD650-0CCC-7743-A14A-1956AFBA7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E18F09-5A29-ED4B-A06A-F239A27DC7D3}"/>
              </a:ext>
            </a:extLst>
          </p:cNvPr>
          <p:cNvSpPr>
            <a:spLocks noGrp="1"/>
          </p:cNvSpPr>
          <p:nvPr>
            <p:ph type="sldNum" sz="quarter" idx="12"/>
          </p:nvPr>
        </p:nvSpPr>
        <p:spPr/>
        <p:txBody>
          <a:bodyPr/>
          <a:lstStyle/>
          <a:p>
            <a:fld id="{F094BBBF-7A5B-4144-A470-1ECCD7FEE2E8}" type="slidenum">
              <a:rPr lang="en-US" smtClean="0"/>
              <a:t>‹#›</a:t>
            </a:fld>
            <a:endParaRPr lang="en-US"/>
          </a:p>
        </p:txBody>
      </p:sp>
    </p:spTree>
    <p:extLst>
      <p:ext uri="{BB962C8B-B14F-4D97-AF65-F5344CB8AC3E}">
        <p14:creationId xmlns:p14="http://schemas.microsoft.com/office/powerpoint/2010/main" val="1999116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C3B931-BBF2-8C4F-B6D2-F67A746145E4}"/>
              </a:ext>
            </a:extLst>
          </p:cNvPr>
          <p:cNvSpPr>
            <a:spLocks noGrp="1"/>
          </p:cNvSpPr>
          <p:nvPr>
            <p:ph type="dt" sz="half" idx="10"/>
          </p:nvPr>
        </p:nvSpPr>
        <p:spPr/>
        <p:txBody>
          <a:bodyPr/>
          <a:lstStyle/>
          <a:p>
            <a:fld id="{225EB6C5-CAFD-6B43-9510-D81835B70700}" type="datetimeFigureOut">
              <a:rPr lang="en-US" smtClean="0"/>
              <a:t>4/26/2021</a:t>
            </a:fld>
            <a:endParaRPr lang="en-US"/>
          </a:p>
        </p:txBody>
      </p:sp>
      <p:sp>
        <p:nvSpPr>
          <p:cNvPr id="3" name="Footer Placeholder 2">
            <a:extLst>
              <a:ext uri="{FF2B5EF4-FFF2-40B4-BE49-F238E27FC236}">
                <a16:creationId xmlns:a16="http://schemas.microsoft.com/office/drawing/2014/main" id="{40BA86D9-938D-B942-9526-25C65A70EF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4DFE17-5973-F142-BE52-F3629B79AEF0}"/>
              </a:ext>
            </a:extLst>
          </p:cNvPr>
          <p:cNvSpPr>
            <a:spLocks noGrp="1"/>
          </p:cNvSpPr>
          <p:nvPr>
            <p:ph type="sldNum" sz="quarter" idx="12"/>
          </p:nvPr>
        </p:nvSpPr>
        <p:spPr/>
        <p:txBody>
          <a:bodyPr/>
          <a:lstStyle/>
          <a:p>
            <a:fld id="{F094BBBF-7A5B-4144-A470-1ECCD7FEE2E8}" type="slidenum">
              <a:rPr lang="en-US" smtClean="0"/>
              <a:t>‹#›</a:t>
            </a:fld>
            <a:endParaRPr lang="en-US"/>
          </a:p>
        </p:txBody>
      </p:sp>
    </p:spTree>
    <p:extLst>
      <p:ext uri="{BB962C8B-B14F-4D97-AF65-F5344CB8AC3E}">
        <p14:creationId xmlns:p14="http://schemas.microsoft.com/office/powerpoint/2010/main" val="124574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0021B-FD31-0547-AC94-2C9004AEC69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29C1A77-FFD7-CD4E-87C3-EB108D4086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27C694D-E218-8446-8339-AEA0199E0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6FDF73D-2F7A-E040-8140-E93BA3DD3CEB}"/>
              </a:ext>
            </a:extLst>
          </p:cNvPr>
          <p:cNvSpPr>
            <a:spLocks noGrp="1"/>
          </p:cNvSpPr>
          <p:nvPr>
            <p:ph type="dt" sz="half" idx="10"/>
          </p:nvPr>
        </p:nvSpPr>
        <p:spPr/>
        <p:txBody>
          <a:bodyPr/>
          <a:lstStyle/>
          <a:p>
            <a:fld id="{225EB6C5-CAFD-6B43-9510-D81835B70700}" type="datetimeFigureOut">
              <a:rPr lang="en-US" smtClean="0"/>
              <a:t>4/26/2021</a:t>
            </a:fld>
            <a:endParaRPr lang="en-US"/>
          </a:p>
        </p:txBody>
      </p:sp>
      <p:sp>
        <p:nvSpPr>
          <p:cNvPr id="6" name="Footer Placeholder 5">
            <a:extLst>
              <a:ext uri="{FF2B5EF4-FFF2-40B4-BE49-F238E27FC236}">
                <a16:creationId xmlns:a16="http://schemas.microsoft.com/office/drawing/2014/main" id="{923C82CA-D0A5-E947-AA40-374ECA71E9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FF4F2A-BC77-F641-99D9-FD8517D92910}"/>
              </a:ext>
            </a:extLst>
          </p:cNvPr>
          <p:cNvSpPr>
            <a:spLocks noGrp="1"/>
          </p:cNvSpPr>
          <p:nvPr>
            <p:ph type="sldNum" sz="quarter" idx="12"/>
          </p:nvPr>
        </p:nvSpPr>
        <p:spPr/>
        <p:txBody>
          <a:bodyPr/>
          <a:lstStyle/>
          <a:p>
            <a:fld id="{F094BBBF-7A5B-4144-A470-1ECCD7FEE2E8}" type="slidenum">
              <a:rPr lang="en-US" smtClean="0"/>
              <a:t>‹#›</a:t>
            </a:fld>
            <a:endParaRPr lang="en-US"/>
          </a:p>
        </p:txBody>
      </p:sp>
    </p:spTree>
    <p:extLst>
      <p:ext uri="{BB962C8B-B14F-4D97-AF65-F5344CB8AC3E}">
        <p14:creationId xmlns:p14="http://schemas.microsoft.com/office/powerpoint/2010/main" val="1139056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BC25D-724E-F242-9E86-1041BB6B7E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CECBD43-8BE0-7747-8929-9A91AC5EFD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C93B66-900B-924B-B711-475B9E4DEE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22BD456-F690-DF44-9BCB-38340D7A65BD}"/>
              </a:ext>
            </a:extLst>
          </p:cNvPr>
          <p:cNvSpPr>
            <a:spLocks noGrp="1"/>
          </p:cNvSpPr>
          <p:nvPr>
            <p:ph type="dt" sz="half" idx="10"/>
          </p:nvPr>
        </p:nvSpPr>
        <p:spPr/>
        <p:txBody>
          <a:bodyPr/>
          <a:lstStyle/>
          <a:p>
            <a:fld id="{225EB6C5-CAFD-6B43-9510-D81835B70700}" type="datetimeFigureOut">
              <a:rPr lang="en-US" smtClean="0"/>
              <a:t>4/26/2021</a:t>
            </a:fld>
            <a:endParaRPr lang="en-US"/>
          </a:p>
        </p:txBody>
      </p:sp>
      <p:sp>
        <p:nvSpPr>
          <p:cNvPr id="6" name="Footer Placeholder 5">
            <a:extLst>
              <a:ext uri="{FF2B5EF4-FFF2-40B4-BE49-F238E27FC236}">
                <a16:creationId xmlns:a16="http://schemas.microsoft.com/office/drawing/2014/main" id="{4BDB989C-FD5B-E34D-9184-7B740CE391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71A35E-AE53-144F-B30B-2845B5E6EF1C}"/>
              </a:ext>
            </a:extLst>
          </p:cNvPr>
          <p:cNvSpPr>
            <a:spLocks noGrp="1"/>
          </p:cNvSpPr>
          <p:nvPr>
            <p:ph type="sldNum" sz="quarter" idx="12"/>
          </p:nvPr>
        </p:nvSpPr>
        <p:spPr/>
        <p:txBody>
          <a:bodyPr/>
          <a:lstStyle/>
          <a:p>
            <a:fld id="{F094BBBF-7A5B-4144-A470-1ECCD7FEE2E8}" type="slidenum">
              <a:rPr lang="en-US" smtClean="0"/>
              <a:t>‹#›</a:t>
            </a:fld>
            <a:endParaRPr lang="en-US"/>
          </a:p>
        </p:txBody>
      </p:sp>
    </p:spTree>
    <p:extLst>
      <p:ext uri="{BB962C8B-B14F-4D97-AF65-F5344CB8AC3E}">
        <p14:creationId xmlns:p14="http://schemas.microsoft.com/office/powerpoint/2010/main" val="3196936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5C63D6-23F0-F24A-8DA5-B328CA2E52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AE5F91B-BF3B-A142-BAFA-6B2785FA45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81DFF4A-561F-5445-B637-12622E1C7F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5EB6C5-CAFD-6B43-9510-D81835B70700}" type="datetimeFigureOut">
              <a:rPr lang="en-US" smtClean="0"/>
              <a:t>4/26/2021</a:t>
            </a:fld>
            <a:endParaRPr lang="en-US"/>
          </a:p>
        </p:txBody>
      </p:sp>
      <p:sp>
        <p:nvSpPr>
          <p:cNvPr id="5" name="Footer Placeholder 4">
            <a:extLst>
              <a:ext uri="{FF2B5EF4-FFF2-40B4-BE49-F238E27FC236}">
                <a16:creationId xmlns:a16="http://schemas.microsoft.com/office/drawing/2014/main" id="{14DF5B4F-7A92-7B42-AD0C-8299440D91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5785E8-1BEA-B64E-A712-A4FA75E86A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94BBBF-7A5B-4144-A470-1ECCD7FEE2E8}" type="slidenum">
              <a:rPr lang="en-US" smtClean="0"/>
              <a:t>‹#›</a:t>
            </a:fld>
            <a:endParaRPr lang="en-US"/>
          </a:p>
        </p:txBody>
      </p:sp>
    </p:spTree>
    <p:extLst>
      <p:ext uri="{BB962C8B-B14F-4D97-AF65-F5344CB8AC3E}">
        <p14:creationId xmlns:p14="http://schemas.microsoft.com/office/powerpoint/2010/main" val="7126369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5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49.png"/><Relationship Id="rId5" Type="http://schemas.openxmlformats.org/officeDocument/2006/relationships/diagramQuickStyle" Target="../diagrams/quickStyle2.xml"/><Relationship Id="rId10" Type="http://schemas.openxmlformats.org/officeDocument/2006/relationships/image" Target="../media/image48.svg"/><Relationship Id="rId4" Type="http://schemas.openxmlformats.org/officeDocument/2006/relationships/diagramLayout" Target="../diagrams/layout2.xml"/><Relationship Id="rId9" Type="http://schemas.openxmlformats.org/officeDocument/2006/relationships/image" Target="../media/image47.png"/><Relationship Id="rId1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6.tiff"/><Relationship Id="rId5" Type="http://schemas.openxmlformats.org/officeDocument/2006/relationships/image" Target="../media/image55.tiff"/><Relationship Id="rId4" Type="http://schemas.openxmlformats.org/officeDocument/2006/relationships/image" Target="../media/image54.tiff"/></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2.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31.png"/><Relationship Id="rId5" Type="http://schemas.openxmlformats.org/officeDocument/2006/relationships/diagramQuickStyle" Target="../diagrams/quickStyle1.xml"/><Relationship Id="rId10" Type="http://schemas.openxmlformats.org/officeDocument/2006/relationships/image" Target="../media/image30.png"/><Relationship Id="rId4" Type="http://schemas.openxmlformats.org/officeDocument/2006/relationships/diagramLayout" Target="../diagrams/layout1.xml"/><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4C47E7C9-79C9-C245-A73C-B4AED200F762}"/>
              </a:ext>
            </a:extLst>
          </p:cNvPr>
          <p:cNvSpPr>
            <a:spLocks noGrp="1"/>
          </p:cNvSpPr>
          <p:nvPr>
            <p:ph type="subTitle" idx="1"/>
          </p:nvPr>
        </p:nvSpPr>
        <p:spPr>
          <a:xfrm>
            <a:off x="7225375" y="2236715"/>
            <a:ext cx="4805691" cy="2984680"/>
          </a:xfrm>
        </p:spPr>
        <p:txBody>
          <a:bodyPr anchor="b">
            <a:normAutofit fontScale="92500" lnSpcReduction="10000"/>
          </a:bodyPr>
          <a:lstStyle/>
          <a:p>
            <a:pPr algn="l"/>
            <a:r>
              <a:rPr lang="en-US" sz="2000" b="1" dirty="0">
                <a:solidFill>
                  <a:srgbClr val="000000"/>
                </a:solidFill>
                <a:latin typeface="Courier" pitchFamily="2" charset="0"/>
                <a:ea typeface="A little sunshine" panose="02000603000000000000" pitchFamily="2" charset="0"/>
              </a:rPr>
              <a:t>   Designed  &amp; Implemented by</a:t>
            </a:r>
          </a:p>
          <a:p>
            <a:pPr algn="l"/>
            <a:r>
              <a:rPr lang="en-US" sz="2000" dirty="0">
                <a:solidFill>
                  <a:srgbClr val="000000"/>
                </a:solidFill>
                <a:latin typeface="Courier" pitchFamily="2" charset="0"/>
                <a:ea typeface="A little sunshine" panose="02000603000000000000" pitchFamily="2" charset="0"/>
              </a:rPr>
              <a:t>Elizabeth Murphy     40290233 </a:t>
            </a:r>
          </a:p>
          <a:p>
            <a:pPr algn="l"/>
            <a:r>
              <a:rPr lang="en-US" sz="2000" dirty="0">
                <a:solidFill>
                  <a:srgbClr val="000000"/>
                </a:solidFill>
                <a:latin typeface="Courier" pitchFamily="2" charset="0"/>
                <a:ea typeface="A little sunshine" panose="02000603000000000000" pitchFamily="2" charset="0"/>
              </a:rPr>
              <a:t>Rebekah Minnis       40301191</a:t>
            </a:r>
          </a:p>
          <a:p>
            <a:pPr algn="l"/>
            <a:r>
              <a:rPr lang="en-US" sz="2000" dirty="0">
                <a:solidFill>
                  <a:srgbClr val="000000"/>
                </a:solidFill>
                <a:latin typeface="Courier" pitchFamily="2" charset="0"/>
                <a:ea typeface="A little sunshine" panose="02000603000000000000" pitchFamily="2" charset="0"/>
              </a:rPr>
              <a:t>Dean Logan           40294254</a:t>
            </a:r>
          </a:p>
          <a:p>
            <a:pPr algn="l"/>
            <a:r>
              <a:rPr lang="en-US" sz="2000" dirty="0">
                <a:solidFill>
                  <a:srgbClr val="000000"/>
                </a:solidFill>
                <a:latin typeface="Courier" pitchFamily="2" charset="0"/>
                <a:ea typeface="A little sunshine" panose="02000603000000000000" pitchFamily="2" charset="0"/>
              </a:rPr>
              <a:t>Adam Logan           40293585</a:t>
            </a:r>
          </a:p>
          <a:p>
            <a:pPr algn="l"/>
            <a:r>
              <a:rPr lang="en-US" sz="2000" dirty="0">
                <a:solidFill>
                  <a:srgbClr val="000000"/>
                </a:solidFill>
                <a:latin typeface="Courier" pitchFamily="2" charset="0"/>
                <a:ea typeface="A little sunshine" panose="02000603000000000000" pitchFamily="2" charset="0"/>
              </a:rPr>
              <a:t>Conor Nugent	      	  40296257</a:t>
            </a:r>
          </a:p>
          <a:p>
            <a:pPr algn="r"/>
            <a:r>
              <a:rPr lang="en-US" sz="2000" dirty="0">
                <a:solidFill>
                  <a:srgbClr val="000000"/>
                </a:solidFill>
                <a:latin typeface="Courier" pitchFamily="2" charset="0"/>
                <a:ea typeface="A little sunshine" panose="02000603000000000000" pitchFamily="2" charset="0"/>
              </a:rPr>
              <a:t> </a:t>
            </a:r>
          </a:p>
          <a:p>
            <a:pPr algn="l"/>
            <a:r>
              <a:rPr lang="en-US" sz="1800" dirty="0">
                <a:solidFill>
                  <a:srgbClr val="000000"/>
                </a:solidFill>
              </a:rPr>
              <a:t> </a:t>
            </a:r>
          </a:p>
        </p:txBody>
      </p:sp>
      <p:sp>
        <p:nvSpPr>
          <p:cNvPr id="34"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4" name="Picture 13" descr="A picture containing text&#10;&#10;Description automatically generated">
            <a:extLst>
              <a:ext uri="{FF2B5EF4-FFF2-40B4-BE49-F238E27FC236}">
                <a16:creationId xmlns:a16="http://schemas.microsoft.com/office/drawing/2014/main" id="{3AFE525F-82C8-B743-9917-A8CA49A840DB}"/>
              </a:ext>
            </a:extLst>
          </p:cNvPr>
          <p:cNvPicPr>
            <a:picLocks noChangeAspect="1"/>
          </p:cNvPicPr>
          <p:nvPr/>
        </p:nvPicPr>
        <p:blipFill>
          <a:blip r:embed="rId4"/>
          <a:stretch>
            <a:fillRect/>
          </a:stretch>
        </p:blipFill>
        <p:spPr>
          <a:xfrm>
            <a:off x="-131157" y="1234756"/>
            <a:ext cx="6817704" cy="4434524"/>
          </a:xfrm>
          <a:prstGeom prst="rect">
            <a:avLst/>
          </a:prstGeom>
        </p:spPr>
      </p:pic>
    </p:spTree>
    <p:extLst>
      <p:ext uri="{BB962C8B-B14F-4D97-AF65-F5344CB8AC3E}">
        <p14:creationId xmlns:p14="http://schemas.microsoft.com/office/powerpoint/2010/main" val="2838282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ight Triangle 3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029" y="623275"/>
            <a:ext cx="6570797"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60134E-D50F-6948-BCED-DE43140829A0}"/>
              </a:ext>
            </a:extLst>
          </p:cNvPr>
          <p:cNvSpPr>
            <a:spLocks noGrp="1"/>
          </p:cNvSpPr>
          <p:nvPr>
            <p:ph type="title"/>
          </p:nvPr>
        </p:nvSpPr>
        <p:spPr>
          <a:xfrm>
            <a:off x="4956488" y="539959"/>
            <a:ext cx="5642312" cy="1597228"/>
          </a:xfrm>
        </p:spPr>
        <p:txBody>
          <a:bodyPr>
            <a:normAutofit/>
          </a:bodyPr>
          <a:lstStyle/>
          <a:p>
            <a:r>
              <a:rPr lang="en-US" sz="5400" dirty="0">
                <a:latin typeface="Courier" pitchFamily="2" charset="0"/>
              </a:rPr>
              <a:t>Statistics Generated </a:t>
            </a:r>
          </a:p>
        </p:txBody>
      </p:sp>
      <p:pic>
        <p:nvPicPr>
          <p:cNvPr id="25" name="Picture 24" descr="A picture containing text&#10;&#10;Description automatically generated">
            <a:extLst>
              <a:ext uri="{FF2B5EF4-FFF2-40B4-BE49-F238E27FC236}">
                <a16:creationId xmlns:a16="http://schemas.microsoft.com/office/drawing/2014/main" id="{5D49722E-7A7B-274A-B4CF-A0E5953D9842}"/>
              </a:ext>
            </a:extLst>
          </p:cNvPr>
          <p:cNvPicPr>
            <a:picLocks noChangeAspect="1"/>
          </p:cNvPicPr>
          <p:nvPr/>
        </p:nvPicPr>
        <p:blipFill>
          <a:blip r:embed="rId2"/>
          <a:stretch>
            <a:fillRect/>
          </a:stretch>
        </p:blipFill>
        <p:spPr>
          <a:xfrm>
            <a:off x="9682703" y="-60197"/>
            <a:ext cx="3130972" cy="2036517"/>
          </a:xfrm>
          <a:prstGeom prst="rect">
            <a:avLst/>
          </a:prstGeom>
        </p:spPr>
      </p:pic>
      <p:pic>
        <p:nvPicPr>
          <p:cNvPr id="5" name="Picture 4">
            <a:extLst>
              <a:ext uri="{FF2B5EF4-FFF2-40B4-BE49-F238E27FC236}">
                <a16:creationId xmlns:a16="http://schemas.microsoft.com/office/drawing/2014/main" id="{200AF905-A61B-FA4F-AFDD-EE0604F1FC96}"/>
              </a:ext>
            </a:extLst>
          </p:cNvPr>
          <p:cNvPicPr>
            <a:picLocks noChangeAspect="1"/>
          </p:cNvPicPr>
          <p:nvPr/>
        </p:nvPicPr>
        <p:blipFill>
          <a:blip r:embed="rId3"/>
          <a:stretch>
            <a:fillRect/>
          </a:stretch>
        </p:blipFill>
        <p:spPr>
          <a:xfrm>
            <a:off x="181813" y="650319"/>
            <a:ext cx="4666540" cy="5371096"/>
          </a:xfrm>
          <a:prstGeom prst="rect">
            <a:avLst/>
          </a:prstGeom>
        </p:spPr>
      </p:pic>
      <p:sp>
        <p:nvSpPr>
          <p:cNvPr id="3" name="Content Placeholder 2">
            <a:extLst>
              <a:ext uri="{FF2B5EF4-FFF2-40B4-BE49-F238E27FC236}">
                <a16:creationId xmlns:a16="http://schemas.microsoft.com/office/drawing/2014/main" id="{7CBAFD14-9F6E-194F-A1DF-F21EDB9F66FC}"/>
              </a:ext>
            </a:extLst>
          </p:cNvPr>
          <p:cNvSpPr>
            <a:spLocks noGrp="1"/>
          </p:cNvSpPr>
          <p:nvPr>
            <p:ph idx="1"/>
          </p:nvPr>
        </p:nvSpPr>
        <p:spPr>
          <a:xfrm>
            <a:off x="5141886" y="2137187"/>
            <a:ext cx="6047482" cy="3998918"/>
          </a:xfrm>
        </p:spPr>
        <p:txBody>
          <a:bodyPr anchor="t">
            <a:normAutofit/>
          </a:bodyPr>
          <a:lstStyle/>
          <a:p>
            <a:pPr marL="0" indent="0">
              <a:buNone/>
            </a:pPr>
            <a:r>
              <a:rPr lang="en-US" sz="1600" dirty="0"/>
              <a:t>Here we have inserted a screenshot of our breakdown Statistics. This is the page that the user is shown once they finish the escape room. The breakdown displays all the stored time taken from each room individually</a:t>
            </a:r>
          </a:p>
          <a:p>
            <a:r>
              <a:rPr lang="en-US" sz="1600" dirty="0"/>
              <a:t> living room (find items challenge) </a:t>
            </a:r>
          </a:p>
          <a:p>
            <a:r>
              <a:rPr lang="en-US" sz="1600" dirty="0"/>
              <a:t> kitchen (fridge maze challenge) </a:t>
            </a:r>
          </a:p>
          <a:p>
            <a:r>
              <a:rPr lang="en-US" sz="1600" dirty="0"/>
              <a:t> basement (torch, fuse box and coat code)</a:t>
            </a:r>
          </a:p>
          <a:p>
            <a:r>
              <a:rPr lang="en-US" sz="1600" dirty="0"/>
              <a:t> colour pad  (hex code challenge)</a:t>
            </a:r>
          </a:p>
          <a:p>
            <a:pPr marL="0" indent="0">
              <a:buNone/>
            </a:pPr>
            <a:endParaRPr lang="en-US" sz="1600" dirty="0"/>
          </a:p>
          <a:p>
            <a:pPr marL="0" indent="0">
              <a:buNone/>
            </a:pPr>
            <a:r>
              <a:rPr lang="en-US" sz="1600" dirty="0"/>
              <a:t>The breakdown statistics were derived by firstly reading the time taken in each room (once challenge room opens until challenge room closes) and then storing it as session storage so it can be passed and called again, then we displayed this time in the time taken on the table.</a:t>
            </a:r>
          </a:p>
        </p:txBody>
      </p:sp>
    </p:spTree>
    <p:extLst>
      <p:ext uri="{BB962C8B-B14F-4D97-AF65-F5344CB8AC3E}">
        <p14:creationId xmlns:p14="http://schemas.microsoft.com/office/powerpoint/2010/main" val="2303937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Triangle 17">
            <a:extLst>
              <a:ext uri="{FF2B5EF4-FFF2-40B4-BE49-F238E27FC236}">
                <a16:creationId xmlns:a16="http://schemas.microsoft.com/office/drawing/2014/main" id="{82FC3869-03F2-C647-889D-125FCBA5D15D}"/>
              </a:ext>
            </a:extLst>
          </p:cNvPr>
          <p:cNvSpPr/>
          <p:nvPr/>
        </p:nvSpPr>
        <p:spPr>
          <a:xfrm rot="16200000">
            <a:off x="8604068" y="3335485"/>
            <a:ext cx="3291840" cy="3274218"/>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1E37C4D-9675-594E-AE2B-9E8831DCC3F6}"/>
              </a:ext>
            </a:extLst>
          </p:cNvPr>
          <p:cNvSpPr/>
          <p:nvPr/>
        </p:nvSpPr>
        <p:spPr>
          <a:xfrm>
            <a:off x="5474368" y="645459"/>
            <a:ext cx="6076655" cy="55401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60134E-D50F-6948-BCED-DE43140829A0}"/>
              </a:ext>
            </a:extLst>
          </p:cNvPr>
          <p:cNvSpPr>
            <a:spLocks noGrp="1"/>
          </p:cNvSpPr>
          <p:nvPr>
            <p:ph type="title"/>
          </p:nvPr>
        </p:nvSpPr>
        <p:spPr>
          <a:xfrm>
            <a:off x="5535926" y="624779"/>
            <a:ext cx="5642312" cy="1597228"/>
          </a:xfrm>
        </p:spPr>
        <p:txBody>
          <a:bodyPr>
            <a:normAutofit/>
          </a:bodyPr>
          <a:lstStyle/>
          <a:p>
            <a:r>
              <a:rPr lang="en-US" sz="5400" dirty="0">
                <a:latin typeface="Courier" pitchFamily="2" charset="0"/>
              </a:rPr>
              <a:t>Statistics Generated </a:t>
            </a:r>
          </a:p>
        </p:txBody>
      </p:sp>
      <p:sp>
        <p:nvSpPr>
          <p:cNvPr id="3" name="Content Placeholder 2">
            <a:extLst>
              <a:ext uri="{FF2B5EF4-FFF2-40B4-BE49-F238E27FC236}">
                <a16:creationId xmlns:a16="http://schemas.microsoft.com/office/drawing/2014/main" id="{7CBAFD14-9F6E-194F-A1DF-F21EDB9F66FC}"/>
              </a:ext>
            </a:extLst>
          </p:cNvPr>
          <p:cNvSpPr>
            <a:spLocks noGrp="1"/>
          </p:cNvSpPr>
          <p:nvPr>
            <p:ph idx="1"/>
          </p:nvPr>
        </p:nvSpPr>
        <p:spPr>
          <a:xfrm>
            <a:off x="5535926" y="2222006"/>
            <a:ext cx="6015097" cy="3790173"/>
          </a:xfrm>
        </p:spPr>
        <p:txBody>
          <a:bodyPr anchor="t">
            <a:normAutofit/>
          </a:bodyPr>
          <a:lstStyle/>
          <a:p>
            <a:pPr marL="0" indent="0">
              <a:buNone/>
            </a:pPr>
            <a:r>
              <a:rPr lang="en-US" sz="1600" dirty="0"/>
              <a:t>The leaderboard displays a rank of the top 4 players that completed the escape room the quickest along side their name and time taken.</a:t>
            </a:r>
          </a:p>
          <a:p>
            <a:pPr marL="0" indent="0">
              <a:buNone/>
            </a:pPr>
            <a:r>
              <a:rPr lang="en-US" sz="1600" dirty="0"/>
              <a:t>If the user did not place in the top 4 then their time taken total will not be shown on the leaderboard</a:t>
            </a:r>
          </a:p>
          <a:p>
            <a:pPr marL="0" indent="0">
              <a:buNone/>
            </a:pPr>
            <a:r>
              <a:rPr lang="en-US" sz="1600" dirty="0"/>
              <a:t>We feel like the leaderboard is very important as it makes the game more competitive  </a:t>
            </a:r>
          </a:p>
          <a:p>
            <a:pPr marL="0" indent="0">
              <a:buNone/>
            </a:pPr>
            <a:r>
              <a:rPr lang="en-US" sz="1600" dirty="0"/>
              <a:t>The leaderboard statistics are derived by using a timer. The 5-minute timer begins to count down as soon as the escape room starts, the timer is displayed in the top right corner of all pages. The timer then counts down from 5 minutes, if the user does not finish the game after 5 minute the user has lost. However, if the user does finish the game in under 5 minutes the leaderboard will be displayed. The overall time left is passed through the pages using local storage. We then calculate the time taken out of the 5 minutes using the time left and display it in the table. </a:t>
            </a:r>
          </a:p>
        </p:txBody>
      </p:sp>
      <p:pic>
        <p:nvPicPr>
          <p:cNvPr id="25" name="Picture 24" descr="A picture containing text&#10;&#10;Description automatically generated">
            <a:extLst>
              <a:ext uri="{FF2B5EF4-FFF2-40B4-BE49-F238E27FC236}">
                <a16:creationId xmlns:a16="http://schemas.microsoft.com/office/drawing/2014/main" id="{5D49722E-7A7B-274A-B4CF-A0E5953D9842}"/>
              </a:ext>
            </a:extLst>
          </p:cNvPr>
          <p:cNvPicPr>
            <a:picLocks noChangeAspect="1"/>
          </p:cNvPicPr>
          <p:nvPr/>
        </p:nvPicPr>
        <p:blipFill>
          <a:blip r:embed="rId3"/>
          <a:stretch>
            <a:fillRect/>
          </a:stretch>
        </p:blipFill>
        <p:spPr>
          <a:xfrm>
            <a:off x="9682703" y="-60197"/>
            <a:ext cx="3130972" cy="2036517"/>
          </a:xfrm>
          <a:prstGeom prst="rect">
            <a:avLst/>
          </a:prstGeom>
        </p:spPr>
      </p:pic>
      <p:pic>
        <p:nvPicPr>
          <p:cNvPr id="5" name="Picture 4">
            <a:extLst>
              <a:ext uri="{FF2B5EF4-FFF2-40B4-BE49-F238E27FC236}">
                <a16:creationId xmlns:a16="http://schemas.microsoft.com/office/drawing/2014/main" id="{0935ACAC-78E9-4A45-84FC-C33AB58EB2B3}"/>
              </a:ext>
            </a:extLst>
          </p:cNvPr>
          <p:cNvPicPr>
            <a:picLocks noChangeAspect="1"/>
          </p:cNvPicPr>
          <p:nvPr/>
        </p:nvPicPr>
        <p:blipFill>
          <a:blip r:embed="rId4"/>
          <a:stretch>
            <a:fillRect/>
          </a:stretch>
        </p:blipFill>
        <p:spPr>
          <a:xfrm>
            <a:off x="188156" y="645459"/>
            <a:ext cx="5136011" cy="5540188"/>
          </a:xfrm>
          <a:prstGeom prst="rect">
            <a:avLst/>
          </a:prstGeom>
        </p:spPr>
      </p:pic>
    </p:spTree>
    <p:extLst>
      <p:ext uri="{BB962C8B-B14F-4D97-AF65-F5344CB8AC3E}">
        <p14:creationId xmlns:p14="http://schemas.microsoft.com/office/powerpoint/2010/main" val="1127216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12D0705-1CF2-214E-82F3-41AE60E95435}"/>
              </a:ext>
            </a:extLst>
          </p:cNvPr>
          <p:cNvSpPr>
            <a:spLocks noGrp="1"/>
          </p:cNvSpPr>
          <p:nvPr>
            <p:ph type="title"/>
          </p:nvPr>
        </p:nvSpPr>
        <p:spPr>
          <a:xfrm>
            <a:off x="1203158" y="278402"/>
            <a:ext cx="10040018" cy="1076914"/>
          </a:xfrm>
        </p:spPr>
        <p:txBody>
          <a:bodyPr anchor="ctr">
            <a:normAutofit/>
          </a:bodyPr>
          <a:lstStyle/>
          <a:p>
            <a:r>
              <a:rPr lang="en-US" sz="4000" dirty="0">
                <a:latin typeface="Courier" pitchFamily="2" charset="0"/>
              </a:rPr>
              <a:t>Accessibility Features </a:t>
            </a:r>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09A7F62B-9518-4542-B360-E28067EC783D}"/>
              </a:ext>
            </a:extLst>
          </p:cNvPr>
          <p:cNvGraphicFramePr>
            <a:graphicFrameLocks noGrp="1"/>
          </p:cNvGraphicFramePr>
          <p:nvPr>
            <p:ph idx="1"/>
            <p:extLst>
              <p:ext uri="{D42A27DB-BD31-4B8C-83A1-F6EECF244321}">
                <p14:modId xmlns:p14="http://schemas.microsoft.com/office/powerpoint/2010/main" val="211100974"/>
              </p:ext>
            </p:extLst>
          </p:nvPr>
        </p:nvGraphicFramePr>
        <p:xfrm>
          <a:off x="96065" y="-96254"/>
          <a:ext cx="1705517" cy="64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Connector 7">
            <a:extLst>
              <a:ext uri="{FF2B5EF4-FFF2-40B4-BE49-F238E27FC236}">
                <a16:creationId xmlns:a16="http://schemas.microsoft.com/office/drawing/2014/main" id="{78185944-3F5F-8347-A017-1AC7D170EEF3}"/>
              </a:ext>
            </a:extLst>
          </p:cNvPr>
          <p:cNvCxnSpPr>
            <a:cxnSpLocks/>
          </p:cNvCxnSpPr>
          <p:nvPr/>
        </p:nvCxnSpPr>
        <p:spPr>
          <a:xfrm>
            <a:off x="838200" y="94129"/>
            <a:ext cx="10506456" cy="0"/>
          </a:xfrm>
          <a:prstGeom prst="line">
            <a:avLst/>
          </a:prstGeom>
          <a:ln w="1778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24F9BBE6-A4A0-5D4C-85B8-71ED2268C065}"/>
              </a:ext>
            </a:extLst>
          </p:cNvPr>
          <p:cNvPicPr>
            <a:picLocks noChangeAspect="1"/>
          </p:cNvPicPr>
          <p:nvPr/>
        </p:nvPicPr>
        <p:blipFill>
          <a:blip r:embed="rId8"/>
          <a:stretch>
            <a:fillRect/>
          </a:stretch>
        </p:blipFill>
        <p:spPr>
          <a:xfrm>
            <a:off x="9927261" y="50685"/>
            <a:ext cx="2850029" cy="1852518"/>
          </a:xfrm>
          <a:prstGeom prst="rect">
            <a:avLst/>
          </a:prstGeom>
        </p:spPr>
      </p:pic>
      <p:sp>
        <p:nvSpPr>
          <p:cNvPr id="12" name="Rectangle 11">
            <a:extLst>
              <a:ext uri="{FF2B5EF4-FFF2-40B4-BE49-F238E27FC236}">
                <a16:creationId xmlns:a16="http://schemas.microsoft.com/office/drawing/2014/main" id="{4770D930-7E8F-634E-B0EF-532BE586F0C0}"/>
              </a:ext>
            </a:extLst>
          </p:cNvPr>
          <p:cNvSpPr/>
          <p:nvPr/>
        </p:nvSpPr>
        <p:spPr>
          <a:xfrm>
            <a:off x="773506" y="4702095"/>
            <a:ext cx="505326" cy="430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Palette outline">
            <a:extLst>
              <a:ext uri="{FF2B5EF4-FFF2-40B4-BE49-F238E27FC236}">
                <a16:creationId xmlns:a16="http://schemas.microsoft.com/office/drawing/2014/main" id="{30A2EB80-B40D-3B4F-8330-1B15D3C054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9390" y="4648254"/>
            <a:ext cx="593558" cy="564668"/>
          </a:xfrm>
          <a:prstGeom prst="rect">
            <a:avLst/>
          </a:prstGeom>
        </p:spPr>
      </p:pic>
      <p:pic>
        <p:nvPicPr>
          <p:cNvPr id="16" name="Picture 15" descr="A picture containing text, sign, blue&#10;&#10;Description automatically generated">
            <a:extLst>
              <a:ext uri="{FF2B5EF4-FFF2-40B4-BE49-F238E27FC236}">
                <a16:creationId xmlns:a16="http://schemas.microsoft.com/office/drawing/2014/main" id="{1CCCD2E0-B2B7-E44E-8B56-857F0A637646}"/>
              </a:ext>
            </a:extLst>
          </p:cNvPr>
          <p:cNvPicPr>
            <a:picLocks noChangeAspect="1"/>
          </p:cNvPicPr>
          <p:nvPr/>
        </p:nvPicPr>
        <p:blipFill rotWithShape="1">
          <a:blip r:embed="rId11"/>
          <a:srcRect b="48382"/>
          <a:stretch/>
        </p:blipFill>
        <p:spPr>
          <a:xfrm>
            <a:off x="5217915" y="1512994"/>
            <a:ext cx="3359150" cy="901640"/>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BFD59254-9800-0E4E-8170-52CE1E53C06B}"/>
              </a:ext>
            </a:extLst>
          </p:cNvPr>
          <p:cNvPicPr>
            <a:picLocks noChangeAspect="1"/>
          </p:cNvPicPr>
          <p:nvPr/>
        </p:nvPicPr>
        <p:blipFill rotWithShape="1">
          <a:blip r:embed="rId12"/>
          <a:srcRect b="30714"/>
          <a:stretch/>
        </p:blipFill>
        <p:spPr>
          <a:xfrm>
            <a:off x="5217915" y="3085620"/>
            <a:ext cx="3359150" cy="1077920"/>
          </a:xfrm>
          <a:prstGeom prst="rect">
            <a:avLst/>
          </a:prstGeom>
        </p:spPr>
      </p:pic>
      <p:pic>
        <p:nvPicPr>
          <p:cNvPr id="20" name="Picture 19" descr="Graphical user interface, text, application, chat or text message&#10;&#10;Description automatically generated">
            <a:extLst>
              <a:ext uri="{FF2B5EF4-FFF2-40B4-BE49-F238E27FC236}">
                <a16:creationId xmlns:a16="http://schemas.microsoft.com/office/drawing/2014/main" id="{E931D6AB-B83C-CB4D-8700-700DB36A5A72}"/>
              </a:ext>
            </a:extLst>
          </p:cNvPr>
          <p:cNvPicPr>
            <a:picLocks noChangeAspect="1"/>
          </p:cNvPicPr>
          <p:nvPr/>
        </p:nvPicPr>
        <p:blipFill rotWithShape="1">
          <a:blip r:embed="rId13"/>
          <a:srcRect b="25107"/>
          <a:stretch/>
        </p:blipFill>
        <p:spPr>
          <a:xfrm>
            <a:off x="5217915" y="5010897"/>
            <a:ext cx="3359150" cy="1568701"/>
          </a:xfrm>
          <a:prstGeom prst="rect">
            <a:avLst/>
          </a:prstGeom>
        </p:spPr>
      </p:pic>
      <p:pic>
        <p:nvPicPr>
          <p:cNvPr id="22" name="Picture 21" descr="Graphical user interface, application&#10;&#10;Description automatically generated">
            <a:extLst>
              <a:ext uri="{FF2B5EF4-FFF2-40B4-BE49-F238E27FC236}">
                <a16:creationId xmlns:a16="http://schemas.microsoft.com/office/drawing/2014/main" id="{BD152920-4109-904F-817C-BEA0E4BDBDD6}"/>
              </a:ext>
            </a:extLst>
          </p:cNvPr>
          <p:cNvPicPr>
            <a:picLocks noChangeAspect="1"/>
          </p:cNvPicPr>
          <p:nvPr/>
        </p:nvPicPr>
        <p:blipFill rotWithShape="1">
          <a:blip r:embed="rId14"/>
          <a:srcRect b="32331"/>
          <a:stretch/>
        </p:blipFill>
        <p:spPr>
          <a:xfrm>
            <a:off x="8668954" y="2651321"/>
            <a:ext cx="3567162" cy="3043167"/>
          </a:xfrm>
          <a:prstGeom prst="rect">
            <a:avLst/>
          </a:prstGeom>
        </p:spPr>
      </p:pic>
      <p:sp>
        <p:nvSpPr>
          <p:cNvPr id="23" name="Rectangle 22">
            <a:extLst>
              <a:ext uri="{FF2B5EF4-FFF2-40B4-BE49-F238E27FC236}">
                <a16:creationId xmlns:a16="http://schemas.microsoft.com/office/drawing/2014/main" id="{026A2463-0709-E846-9F06-11874F04F3AA}"/>
              </a:ext>
            </a:extLst>
          </p:cNvPr>
          <p:cNvSpPr/>
          <p:nvPr/>
        </p:nvSpPr>
        <p:spPr>
          <a:xfrm>
            <a:off x="5217915" y="2491917"/>
            <a:ext cx="3359150" cy="5455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Font</a:t>
            </a:r>
          </a:p>
        </p:txBody>
      </p:sp>
      <p:sp>
        <p:nvSpPr>
          <p:cNvPr id="25" name="Rectangle 24">
            <a:extLst>
              <a:ext uri="{FF2B5EF4-FFF2-40B4-BE49-F238E27FC236}">
                <a16:creationId xmlns:a16="http://schemas.microsoft.com/office/drawing/2014/main" id="{9EC5B3F3-25B4-2C42-A205-1F9EDB55BC68}"/>
              </a:ext>
            </a:extLst>
          </p:cNvPr>
          <p:cNvSpPr/>
          <p:nvPr/>
        </p:nvSpPr>
        <p:spPr>
          <a:xfrm>
            <a:off x="5217915" y="4465321"/>
            <a:ext cx="3359150" cy="5455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Medium Font</a:t>
            </a:r>
          </a:p>
        </p:txBody>
      </p:sp>
      <p:sp>
        <p:nvSpPr>
          <p:cNvPr id="26" name="Rectangle 25">
            <a:extLst>
              <a:ext uri="{FF2B5EF4-FFF2-40B4-BE49-F238E27FC236}">
                <a16:creationId xmlns:a16="http://schemas.microsoft.com/office/drawing/2014/main" id="{EED98B7E-F669-D945-8A42-05ABD1552C94}"/>
              </a:ext>
            </a:extLst>
          </p:cNvPr>
          <p:cNvSpPr/>
          <p:nvPr/>
        </p:nvSpPr>
        <p:spPr>
          <a:xfrm>
            <a:off x="8716986" y="2070406"/>
            <a:ext cx="3471097" cy="5759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 Font</a:t>
            </a:r>
          </a:p>
        </p:txBody>
      </p:sp>
      <p:sp>
        <p:nvSpPr>
          <p:cNvPr id="27" name="TextBox 26">
            <a:extLst>
              <a:ext uri="{FF2B5EF4-FFF2-40B4-BE49-F238E27FC236}">
                <a16:creationId xmlns:a16="http://schemas.microsoft.com/office/drawing/2014/main" id="{B6C35D47-66BC-7F42-9947-7AE60401302B}"/>
              </a:ext>
            </a:extLst>
          </p:cNvPr>
          <p:cNvSpPr txBox="1"/>
          <p:nvPr/>
        </p:nvSpPr>
        <p:spPr>
          <a:xfrm>
            <a:off x="8668954" y="5753024"/>
            <a:ext cx="3185774" cy="738664"/>
          </a:xfrm>
          <a:prstGeom prst="rect">
            <a:avLst/>
          </a:prstGeom>
          <a:noFill/>
        </p:spPr>
        <p:txBody>
          <a:bodyPr wrap="square" rtlCol="0">
            <a:spAutoFit/>
          </a:bodyPr>
          <a:lstStyle/>
          <a:p>
            <a:r>
              <a:rPr lang="en-US" sz="1400" dirty="0"/>
              <a:t>The font size is then applied to all the pages  of the escape room and can only be changed by the start screen </a:t>
            </a:r>
          </a:p>
        </p:txBody>
      </p:sp>
      <p:sp>
        <p:nvSpPr>
          <p:cNvPr id="28" name="TextBox 27">
            <a:extLst>
              <a:ext uri="{FF2B5EF4-FFF2-40B4-BE49-F238E27FC236}">
                <a16:creationId xmlns:a16="http://schemas.microsoft.com/office/drawing/2014/main" id="{62ECA1C0-DDD8-414C-962E-03DE8B217255}"/>
              </a:ext>
            </a:extLst>
          </p:cNvPr>
          <p:cNvSpPr txBox="1"/>
          <p:nvPr/>
        </p:nvSpPr>
        <p:spPr>
          <a:xfrm>
            <a:off x="1892220" y="1512994"/>
            <a:ext cx="3185774" cy="5047536"/>
          </a:xfrm>
          <a:prstGeom prst="rect">
            <a:avLst/>
          </a:prstGeom>
          <a:solidFill>
            <a:schemeClr val="tx1">
              <a:lumMod val="50000"/>
              <a:lumOff val="50000"/>
              <a:alpha val="30832"/>
            </a:schemeClr>
          </a:solidFill>
        </p:spPr>
        <p:txBody>
          <a:bodyPr wrap="square" rtlCol="0">
            <a:spAutoFit/>
          </a:bodyPr>
          <a:lstStyle/>
          <a:p>
            <a:r>
              <a:rPr lang="en-US" sz="1400" dirty="0"/>
              <a:t>The user can accessibility options from the start screen :</a:t>
            </a:r>
          </a:p>
          <a:p>
            <a:endParaRPr lang="en-US" sz="1400" b="1" dirty="0"/>
          </a:p>
          <a:p>
            <a:r>
              <a:rPr lang="en-US" sz="1400" b="1" dirty="0"/>
              <a:t>1. Font size </a:t>
            </a:r>
          </a:p>
          <a:p>
            <a:pPr marL="285750" indent="-285750">
              <a:buFont typeface="Courier New" panose="02070309020205020404" pitchFamily="49" charset="0"/>
              <a:buChar char="o"/>
            </a:pPr>
            <a:r>
              <a:rPr lang="en-US" sz="1400" dirty="0"/>
              <a:t>Small</a:t>
            </a:r>
          </a:p>
          <a:p>
            <a:pPr marL="285750" indent="-285750">
              <a:buFont typeface="Courier New" panose="02070309020205020404" pitchFamily="49" charset="0"/>
              <a:buChar char="o"/>
            </a:pPr>
            <a:r>
              <a:rPr lang="en-US" sz="1400" dirty="0"/>
              <a:t>Medium</a:t>
            </a:r>
          </a:p>
          <a:p>
            <a:pPr marL="285750" indent="-285750">
              <a:buFont typeface="Courier New" panose="02070309020205020404" pitchFamily="49" charset="0"/>
              <a:buChar char="o"/>
            </a:pPr>
            <a:r>
              <a:rPr lang="en-US" sz="1400" dirty="0"/>
              <a:t>Large </a:t>
            </a:r>
          </a:p>
          <a:p>
            <a:endParaRPr lang="en-US" sz="1400" dirty="0"/>
          </a:p>
          <a:p>
            <a:r>
              <a:rPr lang="en-US" sz="1400" b="1" dirty="0"/>
              <a:t>2. Contrast </a:t>
            </a:r>
          </a:p>
          <a:p>
            <a:pPr marL="285750" indent="-285750">
              <a:buFont typeface="Courier New" panose="02070309020205020404" pitchFamily="49" charset="0"/>
              <a:buChar char="o"/>
            </a:pPr>
            <a:r>
              <a:rPr lang="en-US" sz="1400" dirty="0"/>
              <a:t>Normal </a:t>
            </a:r>
          </a:p>
          <a:p>
            <a:pPr marL="285750" indent="-285750">
              <a:buFont typeface="Courier New" panose="02070309020205020404" pitchFamily="49" charset="0"/>
              <a:buChar char="o"/>
            </a:pPr>
            <a:r>
              <a:rPr lang="en-US" sz="1400" dirty="0"/>
              <a:t>High</a:t>
            </a:r>
          </a:p>
          <a:p>
            <a:pPr marL="285750" indent="-285750">
              <a:buFont typeface="Courier New" panose="02070309020205020404" pitchFamily="49" charset="0"/>
              <a:buChar char="o"/>
            </a:pPr>
            <a:endParaRPr lang="en-US" sz="1400" dirty="0"/>
          </a:p>
          <a:p>
            <a:pPr marL="285750" indent="-285750">
              <a:buFont typeface="Courier New" panose="02070309020205020404" pitchFamily="49" charset="0"/>
              <a:buChar char="o"/>
            </a:pPr>
            <a:endParaRPr lang="en-US" sz="1400" dirty="0"/>
          </a:p>
          <a:p>
            <a:pPr marL="285750" indent="-285750">
              <a:buFont typeface="Courier New" panose="02070309020205020404" pitchFamily="49" charset="0"/>
              <a:buChar char="o"/>
            </a:pPr>
            <a:endParaRPr lang="en-US" sz="1400" dirty="0"/>
          </a:p>
          <a:p>
            <a:endParaRPr lang="en-US" sz="1400" dirty="0"/>
          </a:p>
          <a:p>
            <a:r>
              <a:rPr lang="en-US" sz="1400" dirty="0"/>
              <a:t>We have also added vibrant colours, clear text, clear images and audio throughout our game to ensure that it is not strenuous on the and stimulating with sounds such as wires buzzing or typing when messages display, this ensures that the users has a good experience</a:t>
            </a:r>
          </a:p>
        </p:txBody>
      </p:sp>
    </p:spTree>
    <p:extLst>
      <p:ext uri="{BB962C8B-B14F-4D97-AF65-F5344CB8AC3E}">
        <p14:creationId xmlns:p14="http://schemas.microsoft.com/office/powerpoint/2010/main" val="3457581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E921B7-B322-D84E-BF40-192A78AB0420}"/>
              </a:ext>
            </a:extLst>
          </p:cNvPr>
          <p:cNvSpPr>
            <a:spLocks noGrp="1"/>
          </p:cNvSpPr>
          <p:nvPr>
            <p:ph type="title"/>
          </p:nvPr>
        </p:nvSpPr>
        <p:spPr>
          <a:xfrm>
            <a:off x="0" y="-255509"/>
            <a:ext cx="4278623" cy="1645919"/>
          </a:xfrm>
        </p:spPr>
        <p:txBody>
          <a:bodyPr>
            <a:normAutofit/>
          </a:bodyPr>
          <a:lstStyle/>
          <a:p>
            <a:r>
              <a:rPr lang="en-US" sz="4000" dirty="0">
                <a:latin typeface="Courier" pitchFamily="2" charset="0"/>
              </a:rPr>
              <a:t>Accessibility Features </a:t>
            </a:r>
          </a:p>
        </p:txBody>
      </p:sp>
      <p:sp>
        <p:nvSpPr>
          <p:cNvPr id="10" name="Freeform: Shape 9">
            <a:extLst>
              <a:ext uri="{FF2B5EF4-FFF2-40B4-BE49-F238E27FC236}">
                <a16:creationId xmlns:a16="http://schemas.microsoft.com/office/drawing/2014/main" id="{9AD93FD3-7DF2-4DC8-BD55-8B2EB5F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579"/>
            <a:ext cx="8109718" cy="4604421"/>
          </a:xfrm>
          <a:custGeom>
            <a:avLst/>
            <a:gdLst>
              <a:gd name="connsiteX0" fmla="*/ 7381313 w 8109718"/>
              <a:gd name="connsiteY0" fmla="*/ 1839459 h 4604421"/>
              <a:gd name="connsiteX1" fmla="*/ 7381313 w 8109718"/>
              <a:gd name="connsiteY1" fmla="*/ 1853646 h 4604421"/>
              <a:gd name="connsiteX2" fmla="*/ 7379359 w 8109718"/>
              <a:gd name="connsiteY2" fmla="*/ 1846552 h 4604421"/>
              <a:gd name="connsiteX3" fmla="*/ 1321854 w 8109718"/>
              <a:gd name="connsiteY3" fmla="*/ 0 h 4604421"/>
              <a:gd name="connsiteX4" fmla="*/ 5365317 w 8109718"/>
              <a:gd name="connsiteY4" fmla="*/ 0 h 4604421"/>
              <a:gd name="connsiteX5" fmla="*/ 5985373 w 8109718"/>
              <a:gd name="connsiteY5" fmla="*/ 365439 h 4604421"/>
              <a:gd name="connsiteX6" fmla="*/ 8011470 w 8109718"/>
              <a:gd name="connsiteY6" fmla="*/ 3854515 h 4604421"/>
              <a:gd name="connsiteX7" fmla="*/ 8011470 w 8109718"/>
              <a:gd name="connsiteY7" fmla="*/ 4567993 h 4604421"/>
              <a:gd name="connsiteX8" fmla="*/ 7998115 w 8109718"/>
              <a:gd name="connsiteY8" fmla="*/ 4590992 h 4604421"/>
              <a:gd name="connsiteX9" fmla="*/ 7990317 w 8109718"/>
              <a:gd name="connsiteY9" fmla="*/ 4604421 h 4604421"/>
              <a:gd name="connsiteX10" fmla="*/ 0 w 8109718"/>
              <a:gd name="connsiteY10" fmla="*/ 4604421 h 4604421"/>
              <a:gd name="connsiteX11" fmla="*/ 0 w 8109718"/>
              <a:gd name="connsiteY11" fmla="*/ 1564110 h 4604421"/>
              <a:gd name="connsiteX12" fmla="*/ 27177 w 8109718"/>
              <a:gd name="connsiteY12" fmla="*/ 1517107 h 4604421"/>
              <a:gd name="connsiteX13" fmla="*/ 693065 w 8109718"/>
              <a:gd name="connsiteY13" fmla="*/ 365439 h 4604421"/>
              <a:gd name="connsiteX14" fmla="*/ 1321854 w 8109718"/>
              <a:gd name="connsiteY14" fmla="*/ 0 h 46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604421">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98115" y="4590992"/>
                </a:cubicBezTo>
                <a:lnTo>
                  <a:pt x="7990317" y="4604421"/>
                </a:lnTo>
                <a:lnTo>
                  <a:pt x="0" y="4604421"/>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5">
            <a:extLst>
              <a:ext uri="{FF2B5EF4-FFF2-40B4-BE49-F238E27FC236}">
                <a16:creationId xmlns:a16="http://schemas.microsoft.com/office/drawing/2014/main" id="{956571CF-1434-4180-A385-D4AC63B6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827416"/>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Shape 13">
            <a:extLst>
              <a:ext uri="{FF2B5EF4-FFF2-40B4-BE49-F238E27FC236}">
                <a16:creationId xmlns:a16="http://schemas.microsoft.com/office/drawing/2014/main" id="{19D0EF7D-8D7F-4A18-A68B-92E2D4487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825104"/>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lumMod val="85000"/>
              <a:lumOff val="15000"/>
              <a:alpha val="5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6" name="Group 15">
            <a:extLst>
              <a:ext uri="{FF2B5EF4-FFF2-40B4-BE49-F238E27FC236}">
                <a16:creationId xmlns:a16="http://schemas.microsoft.com/office/drawing/2014/main" id="{C770F868-28FE-4B38-8FC7-E9C841B837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567451"/>
            <a:ext cx="1128382" cy="847206"/>
            <a:chOff x="5307830" y="325570"/>
            <a:chExt cx="1128382" cy="847206"/>
          </a:xfrm>
        </p:grpSpPr>
        <p:sp>
          <p:nvSpPr>
            <p:cNvPr id="17" name="Freeform 5">
              <a:extLst>
                <a:ext uri="{FF2B5EF4-FFF2-40B4-BE49-F238E27FC236}">
                  <a16:creationId xmlns:a16="http://schemas.microsoft.com/office/drawing/2014/main" id="{3E5BF88F-B1F5-4A09-887A-B5CA246CAC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
              <a:extLst>
                <a:ext uri="{FF2B5EF4-FFF2-40B4-BE49-F238E27FC236}">
                  <a16:creationId xmlns:a16="http://schemas.microsoft.com/office/drawing/2014/main" id="{D8984A5C-991A-40D3-A4C9-7E0DCA2A7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
        <p:nvSpPr>
          <p:cNvPr id="6" name="Rectangle 5">
            <a:extLst>
              <a:ext uri="{FF2B5EF4-FFF2-40B4-BE49-F238E27FC236}">
                <a16:creationId xmlns:a16="http://schemas.microsoft.com/office/drawing/2014/main" id="{4D14AF24-DFEC-A54F-8DC2-DA6298BF084D}"/>
              </a:ext>
            </a:extLst>
          </p:cNvPr>
          <p:cNvSpPr/>
          <p:nvPr/>
        </p:nvSpPr>
        <p:spPr>
          <a:xfrm>
            <a:off x="4906736" y="5582827"/>
            <a:ext cx="7314111" cy="11146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Contrast –allowing user to change contrast means that they can choose a colour scheme that causes less strain on their  eyes, by making the </a:t>
            </a:r>
            <a:r>
              <a:rPr lang="en-US" dirty="0" err="1"/>
              <a:t>colours</a:t>
            </a:r>
            <a:r>
              <a:rPr lang="en-US" dirty="0"/>
              <a:t> darker it means the images and text are clearer as well as blocking out the video background behind images to make them more readable  </a:t>
            </a:r>
            <a:endParaRPr lang="en-US" dirty="0">
              <a:solidFill>
                <a:srgbClr val="FF0000"/>
              </a:solidFill>
            </a:endParaRPr>
          </a:p>
        </p:txBody>
      </p:sp>
      <p:sp>
        <p:nvSpPr>
          <p:cNvPr id="9" name="Rectangle 8">
            <a:extLst>
              <a:ext uri="{FF2B5EF4-FFF2-40B4-BE49-F238E27FC236}">
                <a16:creationId xmlns:a16="http://schemas.microsoft.com/office/drawing/2014/main" id="{932500B3-7734-D046-AAF2-6799A3B31EA1}"/>
              </a:ext>
            </a:extLst>
          </p:cNvPr>
          <p:cNvSpPr/>
          <p:nvPr/>
        </p:nvSpPr>
        <p:spPr>
          <a:xfrm>
            <a:off x="94433" y="1052757"/>
            <a:ext cx="2008687" cy="327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Colour Pad</a:t>
            </a:r>
          </a:p>
        </p:txBody>
      </p:sp>
      <p:sp>
        <p:nvSpPr>
          <p:cNvPr id="20" name="Rectangle 19">
            <a:extLst>
              <a:ext uri="{FF2B5EF4-FFF2-40B4-BE49-F238E27FC236}">
                <a16:creationId xmlns:a16="http://schemas.microsoft.com/office/drawing/2014/main" id="{A4AE41B6-D1EB-F542-B29D-0AD78593B0F8}"/>
              </a:ext>
            </a:extLst>
          </p:cNvPr>
          <p:cNvSpPr/>
          <p:nvPr/>
        </p:nvSpPr>
        <p:spPr>
          <a:xfrm>
            <a:off x="2336559" y="1029802"/>
            <a:ext cx="2008687" cy="327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Colour Blind Pad</a:t>
            </a:r>
          </a:p>
        </p:txBody>
      </p:sp>
      <p:sp>
        <p:nvSpPr>
          <p:cNvPr id="21" name="Rectangle 20">
            <a:extLst>
              <a:ext uri="{FF2B5EF4-FFF2-40B4-BE49-F238E27FC236}">
                <a16:creationId xmlns:a16="http://schemas.microsoft.com/office/drawing/2014/main" id="{C700F0F0-D4BC-9E49-9215-66FFCE2D0C29}"/>
              </a:ext>
            </a:extLst>
          </p:cNvPr>
          <p:cNvSpPr/>
          <p:nvPr/>
        </p:nvSpPr>
        <p:spPr>
          <a:xfrm>
            <a:off x="4947114" y="1503709"/>
            <a:ext cx="3039895" cy="3957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High Contrast </a:t>
            </a:r>
          </a:p>
        </p:txBody>
      </p:sp>
      <p:sp>
        <p:nvSpPr>
          <p:cNvPr id="22" name="Rectangle 21">
            <a:extLst>
              <a:ext uri="{FF2B5EF4-FFF2-40B4-BE49-F238E27FC236}">
                <a16:creationId xmlns:a16="http://schemas.microsoft.com/office/drawing/2014/main" id="{8156D1D8-0554-624B-8222-E38F9FE6089B}"/>
              </a:ext>
            </a:extLst>
          </p:cNvPr>
          <p:cNvSpPr/>
          <p:nvPr/>
        </p:nvSpPr>
        <p:spPr>
          <a:xfrm>
            <a:off x="8697163" y="1666039"/>
            <a:ext cx="3159901" cy="3917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Normal  Contrast </a:t>
            </a:r>
          </a:p>
        </p:txBody>
      </p:sp>
      <p:pic>
        <p:nvPicPr>
          <p:cNvPr id="24" name="Picture 23" descr="A picture containing text&#10;&#10;Description automatically generated">
            <a:extLst>
              <a:ext uri="{FF2B5EF4-FFF2-40B4-BE49-F238E27FC236}">
                <a16:creationId xmlns:a16="http://schemas.microsoft.com/office/drawing/2014/main" id="{17FC3273-5C97-F943-BF32-9697A2152707}"/>
              </a:ext>
            </a:extLst>
          </p:cNvPr>
          <p:cNvPicPr>
            <a:picLocks noChangeAspect="1"/>
          </p:cNvPicPr>
          <p:nvPr/>
        </p:nvPicPr>
        <p:blipFill>
          <a:blip r:embed="rId2"/>
          <a:stretch>
            <a:fillRect/>
          </a:stretch>
        </p:blipFill>
        <p:spPr>
          <a:xfrm>
            <a:off x="9919861" y="-40496"/>
            <a:ext cx="2850029" cy="1852518"/>
          </a:xfrm>
          <a:prstGeom prst="rect">
            <a:avLst/>
          </a:prstGeom>
        </p:spPr>
      </p:pic>
      <p:pic>
        <p:nvPicPr>
          <p:cNvPr id="3" name="Picture 2">
            <a:extLst>
              <a:ext uri="{FF2B5EF4-FFF2-40B4-BE49-F238E27FC236}">
                <a16:creationId xmlns:a16="http://schemas.microsoft.com/office/drawing/2014/main" id="{0F494A69-CD71-4740-A544-FA0565AD0A1C}"/>
              </a:ext>
            </a:extLst>
          </p:cNvPr>
          <p:cNvPicPr>
            <a:picLocks noChangeAspect="1"/>
          </p:cNvPicPr>
          <p:nvPr/>
        </p:nvPicPr>
        <p:blipFill>
          <a:blip r:embed="rId3"/>
          <a:stretch>
            <a:fillRect/>
          </a:stretch>
        </p:blipFill>
        <p:spPr>
          <a:xfrm>
            <a:off x="8674105" y="2057435"/>
            <a:ext cx="3136836" cy="3405872"/>
          </a:xfrm>
          <a:prstGeom prst="rect">
            <a:avLst/>
          </a:prstGeom>
        </p:spPr>
      </p:pic>
      <p:pic>
        <p:nvPicPr>
          <p:cNvPr id="4" name="Picture 3">
            <a:extLst>
              <a:ext uri="{FF2B5EF4-FFF2-40B4-BE49-F238E27FC236}">
                <a16:creationId xmlns:a16="http://schemas.microsoft.com/office/drawing/2014/main" id="{1177BEFE-386F-914D-9F3F-216A2CAABEB5}"/>
              </a:ext>
            </a:extLst>
          </p:cNvPr>
          <p:cNvPicPr>
            <a:picLocks noChangeAspect="1"/>
          </p:cNvPicPr>
          <p:nvPr/>
        </p:nvPicPr>
        <p:blipFill>
          <a:blip r:embed="rId4"/>
          <a:stretch>
            <a:fillRect/>
          </a:stretch>
        </p:blipFill>
        <p:spPr>
          <a:xfrm>
            <a:off x="4935585" y="1948969"/>
            <a:ext cx="3039895" cy="3514338"/>
          </a:xfrm>
          <a:prstGeom prst="rect">
            <a:avLst/>
          </a:prstGeom>
        </p:spPr>
      </p:pic>
      <p:pic>
        <p:nvPicPr>
          <p:cNvPr id="5" name="Picture 4">
            <a:extLst>
              <a:ext uri="{FF2B5EF4-FFF2-40B4-BE49-F238E27FC236}">
                <a16:creationId xmlns:a16="http://schemas.microsoft.com/office/drawing/2014/main" id="{126AA9B8-5C73-D047-A7B0-EDEFE4F72E01}"/>
              </a:ext>
            </a:extLst>
          </p:cNvPr>
          <p:cNvPicPr>
            <a:picLocks noChangeAspect="1"/>
          </p:cNvPicPr>
          <p:nvPr/>
        </p:nvPicPr>
        <p:blipFill>
          <a:blip r:embed="rId5"/>
          <a:stretch>
            <a:fillRect/>
          </a:stretch>
        </p:blipFill>
        <p:spPr>
          <a:xfrm>
            <a:off x="165096" y="1406883"/>
            <a:ext cx="1937246" cy="2448280"/>
          </a:xfrm>
          <a:prstGeom prst="rect">
            <a:avLst/>
          </a:prstGeom>
        </p:spPr>
      </p:pic>
      <p:pic>
        <p:nvPicPr>
          <p:cNvPr id="13" name="Picture 12">
            <a:extLst>
              <a:ext uri="{FF2B5EF4-FFF2-40B4-BE49-F238E27FC236}">
                <a16:creationId xmlns:a16="http://schemas.microsoft.com/office/drawing/2014/main" id="{4623DD17-6F4E-3A4C-B81C-D0555851466F}"/>
              </a:ext>
            </a:extLst>
          </p:cNvPr>
          <p:cNvPicPr>
            <a:picLocks noChangeAspect="1"/>
          </p:cNvPicPr>
          <p:nvPr/>
        </p:nvPicPr>
        <p:blipFill>
          <a:blip r:embed="rId6"/>
          <a:stretch>
            <a:fillRect/>
          </a:stretch>
        </p:blipFill>
        <p:spPr>
          <a:xfrm>
            <a:off x="2290677" y="1357208"/>
            <a:ext cx="1987946" cy="2497955"/>
          </a:xfrm>
          <a:prstGeom prst="rect">
            <a:avLst/>
          </a:prstGeom>
        </p:spPr>
      </p:pic>
      <p:sp>
        <p:nvSpPr>
          <p:cNvPr id="26" name="Rectangle 25">
            <a:extLst>
              <a:ext uri="{FF2B5EF4-FFF2-40B4-BE49-F238E27FC236}">
                <a16:creationId xmlns:a16="http://schemas.microsoft.com/office/drawing/2014/main" id="{5AE6D953-7E87-BE47-9044-700BB78B219F}"/>
              </a:ext>
            </a:extLst>
          </p:cNvPr>
          <p:cNvSpPr/>
          <p:nvPr/>
        </p:nvSpPr>
        <p:spPr>
          <a:xfrm>
            <a:off x="0" y="3855163"/>
            <a:ext cx="4820194" cy="3429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ourier" pitchFamily="2" charset="0"/>
              </a:rPr>
              <a:t>To solve the issue of the colour pad challenge for those individuals who are colour blind we decided to add a button that will change the colours on the keypad display to words so the user can still solve the hex code the find the corresponding colour (word) </a:t>
            </a:r>
          </a:p>
        </p:txBody>
      </p:sp>
    </p:spTree>
    <p:extLst>
      <p:ext uri="{BB962C8B-B14F-4D97-AF65-F5344CB8AC3E}">
        <p14:creationId xmlns:p14="http://schemas.microsoft.com/office/powerpoint/2010/main" val="4132812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18">
            <a:extLst>
              <a:ext uri="{FF2B5EF4-FFF2-40B4-BE49-F238E27FC236}">
                <a16:creationId xmlns:a16="http://schemas.microsoft.com/office/drawing/2014/main" id="{17CDB40A-75BB-4498-A20B-59C3984A3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5526"/>
            <a:ext cx="8349381" cy="5509038"/>
          </a:xfrm>
          <a:custGeom>
            <a:avLst/>
            <a:gdLst>
              <a:gd name="connsiteX0" fmla="*/ 0 w 8349381"/>
              <a:gd name="connsiteY0" fmla="*/ 0 h 5509038"/>
              <a:gd name="connsiteX1" fmla="*/ 8349381 w 8349381"/>
              <a:gd name="connsiteY1" fmla="*/ 0 h 5509038"/>
              <a:gd name="connsiteX2" fmla="*/ 5806407 w 8349381"/>
              <a:gd name="connsiteY2" fmla="*/ 5509038 h 5509038"/>
              <a:gd name="connsiteX3" fmla="*/ 0 w 8349381"/>
              <a:gd name="connsiteY3" fmla="*/ 5509038 h 5509038"/>
            </a:gdLst>
            <a:ahLst/>
            <a:cxnLst>
              <a:cxn ang="0">
                <a:pos x="connsiteX0" y="connsiteY0"/>
              </a:cxn>
              <a:cxn ang="0">
                <a:pos x="connsiteX1" y="connsiteY1"/>
              </a:cxn>
              <a:cxn ang="0">
                <a:pos x="connsiteX2" y="connsiteY2"/>
              </a:cxn>
              <a:cxn ang="0">
                <a:pos x="connsiteX3" y="connsiteY3"/>
              </a:cxn>
            </a:cxnLst>
            <a:rect l="l" t="t" r="r" b="b"/>
            <a:pathLst>
              <a:path w="8349381" h="5509038">
                <a:moveTo>
                  <a:pt x="0" y="0"/>
                </a:moveTo>
                <a:lnTo>
                  <a:pt x="8349381" y="0"/>
                </a:lnTo>
                <a:lnTo>
                  <a:pt x="5806407" y="5509038"/>
                </a:lnTo>
                <a:lnTo>
                  <a:pt x="0" y="550903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lumMod val="95000"/>
                </a:schemeClr>
              </a:solidFill>
            </a:endParaRPr>
          </a:p>
        </p:txBody>
      </p:sp>
      <p:sp>
        <p:nvSpPr>
          <p:cNvPr id="3" name="Subtitle 2">
            <a:extLst>
              <a:ext uri="{FF2B5EF4-FFF2-40B4-BE49-F238E27FC236}">
                <a16:creationId xmlns:a16="http://schemas.microsoft.com/office/drawing/2014/main" id="{4C47E7C9-79C9-C245-A73C-B4AED200F762}"/>
              </a:ext>
            </a:extLst>
          </p:cNvPr>
          <p:cNvSpPr>
            <a:spLocks noGrp="1"/>
          </p:cNvSpPr>
          <p:nvPr>
            <p:ph type="subTitle" idx="1"/>
          </p:nvPr>
        </p:nvSpPr>
        <p:spPr>
          <a:xfrm>
            <a:off x="841248" y="1812022"/>
            <a:ext cx="5254752" cy="911117"/>
          </a:xfrm>
        </p:spPr>
        <p:txBody>
          <a:bodyPr vert="horz" lIns="91440" tIns="45720" rIns="91440" bIns="45720" rtlCol="0">
            <a:normAutofit fontScale="25000" lnSpcReduction="20000"/>
          </a:bodyPr>
          <a:lstStyle/>
          <a:p>
            <a:pPr algn="l"/>
            <a:r>
              <a:rPr lang="en-US" sz="9600" b="1" dirty="0">
                <a:solidFill>
                  <a:srgbClr val="FFFFFF"/>
                </a:solidFill>
                <a:latin typeface="Courier" pitchFamily="2" charset="0"/>
              </a:rPr>
              <a:t>All image sources can be found in the Image_Source_Group10.docx Microsoft Word Document </a:t>
            </a:r>
            <a:endParaRPr lang="en-US" sz="9600" dirty="0">
              <a:solidFill>
                <a:srgbClr val="FFFFFF"/>
              </a:solidFill>
              <a:latin typeface="Courier" pitchFamily="2" charset="0"/>
            </a:endParaRPr>
          </a:p>
          <a:p>
            <a:pPr algn="l"/>
            <a:r>
              <a:rPr lang="en-US" sz="11200" dirty="0">
                <a:solidFill>
                  <a:srgbClr val="FFFFFF"/>
                </a:solidFill>
                <a:latin typeface="Courier" pitchFamily="2" charset="0"/>
              </a:rPr>
              <a:t>As we had too many images, videos and audio to references to fit into 2 slides</a:t>
            </a:r>
          </a:p>
          <a:p>
            <a:pPr algn="l"/>
            <a:r>
              <a:rPr lang="en-US" sz="11200" dirty="0">
                <a:solidFill>
                  <a:srgbClr val="FFFFFF"/>
                </a:solidFill>
                <a:latin typeface="Courier" pitchFamily="2" charset="0"/>
              </a:rPr>
              <a:t>I hope you enjoyed our game just as much as we enjoyed making it</a:t>
            </a:r>
          </a:p>
          <a:p>
            <a:pPr algn="l"/>
            <a:r>
              <a:rPr lang="en-US" sz="11200" dirty="0">
                <a:solidFill>
                  <a:srgbClr val="FFFFFF"/>
                </a:solidFill>
                <a:latin typeface="Courier" pitchFamily="2" charset="0"/>
              </a:rPr>
              <a:t>Thank you </a:t>
            </a:r>
          </a:p>
          <a:p>
            <a:pPr algn="l"/>
            <a:endParaRPr lang="en-US" sz="500" dirty="0">
              <a:solidFill>
                <a:srgbClr val="FFFFFF"/>
              </a:solidFill>
            </a:endParaRPr>
          </a:p>
          <a:p>
            <a:pPr algn="l"/>
            <a:r>
              <a:rPr lang="en-US" sz="500" dirty="0">
                <a:solidFill>
                  <a:srgbClr val="FFFFFF"/>
                </a:solidFill>
              </a:rPr>
              <a:t> </a:t>
            </a:r>
          </a:p>
        </p:txBody>
      </p:sp>
      <p:sp>
        <p:nvSpPr>
          <p:cNvPr id="7" name="Subtitle 2">
            <a:extLst>
              <a:ext uri="{FF2B5EF4-FFF2-40B4-BE49-F238E27FC236}">
                <a16:creationId xmlns:a16="http://schemas.microsoft.com/office/drawing/2014/main" id="{446B236B-07F6-964E-B842-C8F67685826E}"/>
              </a:ext>
            </a:extLst>
          </p:cNvPr>
          <p:cNvSpPr txBox="1">
            <a:spLocks/>
          </p:cNvSpPr>
          <p:nvPr/>
        </p:nvSpPr>
        <p:spPr>
          <a:xfrm>
            <a:off x="841248" y="231524"/>
            <a:ext cx="5729673" cy="2235277"/>
          </a:xfrm>
          <a:prstGeom prst="rect">
            <a:avLst/>
          </a:prstGeom>
        </p:spPr>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4600" b="1" dirty="0">
                <a:solidFill>
                  <a:srgbClr val="FFFFFF"/>
                </a:solidFill>
                <a:latin typeface="Courier" pitchFamily="2" charset="0"/>
                <a:ea typeface="+mj-ea"/>
                <a:cs typeface="+mj-cs"/>
              </a:rPr>
              <a:t>Image Sources</a:t>
            </a:r>
            <a:endParaRPr lang="en-US" sz="4600" dirty="0">
              <a:solidFill>
                <a:srgbClr val="FFFFFF"/>
              </a:solidFill>
              <a:latin typeface="Courier" pitchFamily="2" charset="0"/>
              <a:ea typeface="+mj-ea"/>
              <a:cs typeface="+mj-cs"/>
            </a:endParaRPr>
          </a:p>
          <a:p>
            <a:pPr algn="l">
              <a:spcBef>
                <a:spcPct val="0"/>
              </a:spcBef>
              <a:spcAft>
                <a:spcPts val="600"/>
              </a:spcAft>
            </a:pPr>
            <a:endParaRPr lang="en-US" sz="4600" dirty="0">
              <a:solidFill>
                <a:srgbClr val="FFFFFF"/>
              </a:solidFill>
              <a:latin typeface="+mj-lt"/>
              <a:ea typeface="+mj-ea"/>
              <a:cs typeface="+mj-cs"/>
            </a:endParaRPr>
          </a:p>
        </p:txBody>
      </p:sp>
      <p:pic>
        <p:nvPicPr>
          <p:cNvPr id="13" name="Picture 12" descr="A picture containing text&#10;&#10;Description automatically generated">
            <a:extLst>
              <a:ext uri="{FF2B5EF4-FFF2-40B4-BE49-F238E27FC236}">
                <a16:creationId xmlns:a16="http://schemas.microsoft.com/office/drawing/2014/main" id="{6C67D2E4-2BC1-1A4D-8211-77AFE2633065}"/>
              </a:ext>
            </a:extLst>
          </p:cNvPr>
          <p:cNvPicPr>
            <a:picLocks noChangeAspect="1"/>
          </p:cNvPicPr>
          <p:nvPr/>
        </p:nvPicPr>
        <p:blipFill>
          <a:blip r:embed="rId3"/>
          <a:stretch>
            <a:fillRect/>
          </a:stretch>
        </p:blipFill>
        <p:spPr>
          <a:xfrm>
            <a:off x="9919861" y="-40496"/>
            <a:ext cx="2850029" cy="1852518"/>
          </a:xfrm>
          <a:prstGeom prst="rect">
            <a:avLst/>
          </a:prstGeom>
        </p:spPr>
      </p:pic>
    </p:spTree>
    <p:extLst>
      <p:ext uri="{BB962C8B-B14F-4D97-AF65-F5344CB8AC3E}">
        <p14:creationId xmlns:p14="http://schemas.microsoft.com/office/powerpoint/2010/main" val="796772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0FAA33-8908-634F-8266-D97781E92E65}"/>
              </a:ext>
            </a:extLst>
          </p:cNvPr>
          <p:cNvSpPr>
            <a:spLocks noGrp="1"/>
          </p:cNvSpPr>
          <p:nvPr>
            <p:ph type="title"/>
          </p:nvPr>
        </p:nvSpPr>
        <p:spPr>
          <a:xfrm>
            <a:off x="0" y="-106578"/>
            <a:ext cx="4278623" cy="1645919"/>
          </a:xfrm>
        </p:spPr>
        <p:txBody>
          <a:bodyPr>
            <a:normAutofit/>
          </a:bodyPr>
          <a:lstStyle/>
          <a:p>
            <a:r>
              <a:rPr lang="en-US" sz="4000" dirty="0">
                <a:latin typeface="Courier" pitchFamily="2" charset="0"/>
              </a:rPr>
              <a:t>Data Collection</a:t>
            </a:r>
          </a:p>
        </p:txBody>
      </p:sp>
      <p:sp>
        <p:nvSpPr>
          <p:cNvPr id="10" name="Freeform: Shape 9">
            <a:extLst>
              <a:ext uri="{FF2B5EF4-FFF2-40B4-BE49-F238E27FC236}">
                <a16:creationId xmlns:a16="http://schemas.microsoft.com/office/drawing/2014/main" id="{9AD93FD3-7DF2-4DC8-BD55-8B2EB5F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579"/>
            <a:ext cx="8109718" cy="4604421"/>
          </a:xfrm>
          <a:custGeom>
            <a:avLst/>
            <a:gdLst>
              <a:gd name="connsiteX0" fmla="*/ 7381313 w 8109718"/>
              <a:gd name="connsiteY0" fmla="*/ 1839459 h 4604421"/>
              <a:gd name="connsiteX1" fmla="*/ 7381313 w 8109718"/>
              <a:gd name="connsiteY1" fmla="*/ 1853646 h 4604421"/>
              <a:gd name="connsiteX2" fmla="*/ 7379359 w 8109718"/>
              <a:gd name="connsiteY2" fmla="*/ 1846552 h 4604421"/>
              <a:gd name="connsiteX3" fmla="*/ 1321854 w 8109718"/>
              <a:gd name="connsiteY3" fmla="*/ 0 h 4604421"/>
              <a:gd name="connsiteX4" fmla="*/ 5365317 w 8109718"/>
              <a:gd name="connsiteY4" fmla="*/ 0 h 4604421"/>
              <a:gd name="connsiteX5" fmla="*/ 5985373 w 8109718"/>
              <a:gd name="connsiteY5" fmla="*/ 365439 h 4604421"/>
              <a:gd name="connsiteX6" fmla="*/ 8011470 w 8109718"/>
              <a:gd name="connsiteY6" fmla="*/ 3854515 h 4604421"/>
              <a:gd name="connsiteX7" fmla="*/ 8011470 w 8109718"/>
              <a:gd name="connsiteY7" fmla="*/ 4567993 h 4604421"/>
              <a:gd name="connsiteX8" fmla="*/ 7998115 w 8109718"/>
              <a:gd name="connsiteY8" fmla="*/ 4590992 h 4604421"/>
              <a:gd name="connsiteX9" fmla="*/ 7990317 w 8109718"/>
              <a:gd name="connsiteY9" fmla="*/ 4604421 h 4604421"/>
              <a:gd name="connsiteX10" fmla="*/ 0 w 8109718"/>
              <a:gd name="connsiteY10" fmla="*/ 4604421 h 4604421"/>
              <a:gd name="connsiteX11" fmla="*/ 0 w 8109718"/>
              <a:gd name="connsiteY11" fmla="*/ 1564110 h 4604421"/>
              <a:gd name="connsiteX12" fmla="*/ 27177 w 8109718"/>
              <a:gd name="connsiteY12" fmla="*/ 1517107 h 4604421"/>
              <a:gd name="connsiteX13" fmla="*/ 693065 w 8109718"/>
              <a:gd name="connsiteY13" fmla="*/ 365439 h 4604421"/>
              <a:gd name="connsiteX14" fmla="*/ 1321854 w 8109718"/>
              <a:gd name="connsiteY14" fmla="*/ 0 h 46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604421">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98115" y="4590992"/>
                </a:cubicBezTo>
                <a:lnTo>
                  <a:pt x="7990317" y="4604421"/>
                </a:lnTo>
                <a:lnTo>
                  <a:pt x="0" y="4604421"/>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5">
            <a:extLst>
              <a:ext uri="{FF2B5EF4-FFF2-40B4-BE49-F238E27FC236}">
                <a16:creationId xmlns:a16="http://schemas.microsoft.com/office/drawing/2014/main" id="{956571CF-1434-4180-A385-D4AC63B6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827416"/>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Shape 13">
            <a:extLst>
              <a:ext uri="{FF2B5EF4-FFF2-40B4-BE49-F238E27FC236}">
                <a16:creationId xmlns:a16="http://schemas.microsoft.com/office/drawing/2014/main" id="{19D0EF7D-8D7F-4A18-A68B-92E2D4487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825104"/>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lumMod val="85000"/>
              <a:lumOff val="15000"/>
              <a:alpha val="5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6" name="Group 15">
            <a:extLst>
              <a:ext uri="{FF2B5EF4-FFF2-40B4-BE49-F238E27FC236}">
                <a16:creationId xmlns:a16="http://schemas.microsoft.com/office/drawing/2014/main" id="{C770F868-28FE-4B38-8FC7-E9C841B837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567451"/>
            <a:ext cx="1128382" cy="847206"/>
            <a:chOff x="5307830" y="325570"/>
            <a:chExt cx="1128382" cy="847206"/>
          </a:xfrm>
        </p:grpSpPr>
        <p:sp>
          <p:nvSpPr>
            <p:cNvPr id="17" name="Freeform 5">
              <a:extLst>
                <a:ext uri="{FF2B5EF4-FFF2-40B4-BE49-F238E27FC236}">
                  <a16:creationId xmlns:a16="http://schemas.microsoft.com/office/drawing/2014/main" id="{3E5BF88F-B1F5-4A09-887A-B5CA246CAC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
              <a:extLst>
                <a:ext uri="{FF2B5EF4-FFF2-40B4-BE49-F238E27FC236}">
                  <a16:creationId xmlns:a16="http://schemas.microsoft.com/office/drawing/2014/main" id="{D8984A5C-991A-40D3-A4C9-7E0DCA2A7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pic>
        <p:nvPicPr>
          <p:cNvPr id="5" name="Picture 4" descr="Graphical user interface, diagram, schematic&#10;&#10;Description automatically generated">
            <a:extLst>
              <a:ext uri="{FF2B5EF4-FFF2-40B4-BE49-F238E27FC236}">
                <a16:creationId xmlns:a16="http://schemas.microsoft.com/office/drawing/2014/main" id="{89BB0556-DC71-AA4E-A320-061C881CED51}"/>
              </a:ext>
            </a:extLst>
          </p:cNvPr>
          <p:cNvPicPr>
            <a:picLocks noChangeAspect="1"/>
          </p:cNvPicPr>
          <p:nvPr/>
        </p:nvPicPr>
        <p:blipFill>
          <a:blip r:embed="rId3"/>
          <a:stretch>
            <a:fillRect/>
          </a:stretch>
        </p:blipFill>
        <p:spPr>
          <a:xfrm>
            <a:off x="122875" y="1628942"/>
            <a:ext cx="3531377" cy="4800600"/>
          </a:xfrm>
          <a:prstGeom prst="rect">
            <a:avLst/>
          </a:prstGeom>
        </p:spPr>
      </p:pic>
      <p:sp>
        <p:nvSpPr>
          <p:cNvPr id="7" name="Rectangle 6">
            <a:extLst>
              <a:ext uri="{FF2B5EF4-FFF2-40B4-BE49-F238E27FC236}">
                <a16:creationId xmlns:a16="http://schemas.microsoft.com/office/drawing/2014/main" id="{FFB6EBC5-6676-3C45-AB0A-5ACC88F135CF}"/>
              </a:ext>
            </a:extLst>
          </p:cNvPr>
          <p:cNvSpPr/>
          <p:nvPr/>
        </p:nvSpPr>
        <p:spPr>
          <a:xfrm>
            <a:off x="68457" y="1566091"/>
            <a:ext cx="2566301" cy="518059"/>
          </a:xfrm>
          <a:prstGeom prst="rect">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E7445F9-1536-7246-AFA7-9F81E142D53D}"/>
              </a:ext>
            </a:extLst>
          </p:cNvPr>
          <p:cNvSpPr/>
          <p:nvPr/>
        </p:nvSpPr>
        <p:spPr>
          <a:xfrm rot="19831909">
            <a:off x="6788688" y="775361"/>
            <a:ext cx="4470461" cy="5012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2FC4A62-A9F3-5140-ABDC-84962380E3AE}"/>
              </a:ext>
            </a:extLst>
          </p:cNvPr>
          <p:cNvSpPr/>
          <p:nvPr/>
        </p:nvSpPr>
        <p:spPr>
          <a:xfrm rot="19831909">
            <a:off x="9169233" y="3284902"/>
            <a:ext cx="2365180" cy="3002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text&#10;&#10;Description automatically generated">
            <a:extLst>
              <a:ext uri="{FF2B5EF4-FFF2-40B4-BE49-F238E27FC236}">
                <a16:creationId xmlns:a16="http://schemas.microsoft.com/office/drawing/2014/main" id="{B184BB49-9207-8144-8B6F-246BA62F48DB}"/>
              </a:ext>
            </a:extLst>
          </p:cNvPr>
          <p:cNvPicPr>
            <a:picLocks noChangeAspect="1"/>
          </p:cNvPicPr>
          <p:nvPr/>
        </p:nvPicPr>
        <p:blipFill>
          <a:blip r:embed="rId4"/>
          <a:stretch>
            <a:fillRect/>
          </a:stretch>
        </p:blipFill>
        <p:spPr>
          <a:xfrm>
            <a:off x="9658324" y="109308"/>
            <a:ext cx="3130972" cy="2036517"/>
          </a:xfrm>
          <a:prstGeom prst="rect">
            <a:avLst/>
          </a:prstGeom>
        </p:spPr>
      </p:pic>
      <p:sp>
        <p:nvSpPr>
          <p:cNvPr id="20" name="Rectangle 19">
            <a:extLst>
              <a:ext uri="{FF2B5EF4-FFF2-40B4-BE49-F238E27FC236}">
                <a16:creationId xmlns:a16="http://schemas.microsoft.com/office/drawing/2014/main" id="{376F50CD-93BE-1F4D-9D3E-CC289BFB17AC}"/>
              </a:ext>
            </a:extLst>
          </p:cNvPr>
          <p:cNvSpPr/>
          <p:nvPr/>
        </p:nvSpPr>
        <p:spPr>
          <a:xfrm rot="13968550">
            <a:off x="6072769" y="364160"/>
            <a:ext cx="2324607" cy="2926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A7E3C5E7-BCB6-5143-BAA5-BE14248F65FD}"/>
              </a:ext>
            </a:extLst>
          </p:cNvPr>
          <p:cNvSpPr/>
          <p:nvPr/>
        </p:nvSpPr>
        <p:spPr>
          <a:xfrm>
            <a:off x="7575506" y="2380624"/>
            <a:ext cx="4525284" cy="3908900"/>
          </a:xfrm>
          <a:prstGeom prst="hexagon">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FB7ACE0-88B3-3547-9D54-130F85E05A52}"/>
              </a:ext>
            </a:extLst>
          </p:cNvPr>
          <p:cNvSpPr txBox="1"/>
          <p:nvPr/>
        </p:nvSpPr>
        <p:spPr>
          <a:xfrm>
            <a:off x="8230427" y="2856429"/>
            <a:ext cx="3226340" cy="3139321"/>
          </a:xfrm>
          <a:prstGeom prst="rect">
            <a:avLst/>
          </a:prstGeom>
          <a:noFill/>
          <a:ln>
            <a:noFill/>
          </a:ln>
        </p:spPr>
        <p:txBody>
          <a:bodyPr wrap="square" rtlCol="0">
            <a:spAutoFit/>
          </a:bodyPr>
          <a:lstStyle/>
          <a:p>
            <a:pPr algn="ctr"/>
            <a:r>
              <a:rPr lang="en-US" dirty="0">
                <a:latin typeface="Courier" pitchFamily="2" charset="0"/>
              </a:rPr>
              <a:t>Collect users name at start of COV!D CR!S!S escape room and store it in session storage to be used for personalization of story throughout the game and to store the name associated with the time in the leaderboard </a:t>
            </a:r>
          </a:p>
        </p:txBody>
      </p:sp>
      <p:sp>
        <p:nvSpPr>
          <p:cNvPr id="23" name="Rectangle 22">
            <a:extLst>
              <a:ext uri="{FF2B5EF4-FFF2-40B4-BE49-F238E27FC236}">
                <a16:creationId xmlns:a16="http://schemas.microsoft.com/office/drawing/2014/main" id="{A095ED33-87F0-A245-BB15-28872EAB0235}"/>
              </a:ext>
            </a:extLst>
          </p:cNvPr>
          <p:cNvSpPr/>
          <p:nvPr/>
        </p:nvSpPr>
        <p:spPr>
          <a:xfrm>
            <a:off x="445125" y="2253579"/>
            <a:ext cx="2886876" cy="3790255"/>
          </a:xfrm>
          <a:prstGeom prst="rect">
            <a:avLst/>
          </a:prstGeom>
          <a:noFill/>
          <a:ln w="57150" cap="flat" cmpd="sng" algn="ctr">
            <a:solidFill>
              <a:srgbClr val="60FFF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pic>
        <p:nvPicPr>
          <p:cNvPr id="25" name="Picture 24">
            <a:extLst>
              <a:ext uri="{FF2B5EF4-FFF2-40B4-BE49-F238E27FC236}">
                <a16:creationId xmlns:a16="http://schemas.microsoft.com/office/drawing/2014/main" id="{D968FC08-1D0D-7D42-AEE8-7D1B3B59EEB4}"/>
              </a:ext>
            </a:extLst>
          </p:cNvPr>
          <p:cNvPicPr>
            <a:picLocks noChangeAspect="1"/>
          </p:cNvPicPr>
          <p:nvPr/>
        </p:nvPicPr>
        <p:blipFill>
          <a:blip r:embed="rId5"/>
          <a:stretch>
            <a:fillRect/>
          </a:stretch>
        </p:blipFill>
        <p:spPr>
          <a:xfrm>
            <a:off x="3797110" y="1425668"/>
            <a:ext cx="3578016" cy="932950"/>
          </a:xfrm>
          <a:prstGeom prst="rect">
            <a:avLst/>
          </a:prstGeom>
        </p:spPr>
      </p:pic>
      <p:pic>
        <p:nvPicPr>
          <p:cNvPr id="27" name="Picture 26" descr="Text&#10;&#10;Description automatically generated">
            <a:extLst>
              <a:ext uri="{FF2B5EF4-FFF2-40B4-BE49-F238E27FC236}">
                <a16:creationId xmlns:a16="http://schemas.microsoft.com/office/drawing/2014/main" id="{6E5B931B-5816-624A-8CBB-04149967C116}"/>
              </a:ext>
            </a:extLst>
          </p:cNvPr>
          <p:cNvPicPr>
            <a:picLocks noChangeAspect="1"/>
          </p:cNvPicPr>
          <p:nvPr/>
        </p:nvPicPr>
        <p:blipFill>
          <a:blip r:embed="rId6"/>
          <a:stretch>
            <a:fillRect/>
          </a:stretch>
        </p:blipFill>
        <p:spPr>
          <a:xfrm>
            <a:off x="3790408" y="2343309"/>
            <a:ext cx="3580762" cy="4404146"/>
          </a:xfrm>
          <a:prstGeom prst="rect">
            <a:avLst/>
          </a:prstGeom>
        </p:spPr>
      </p:pic>
      <p:sp>
        <p:nvSpPr>
          <p:cNvPr id="28" name="Rectangle 27">
            <a:extLst>
              <a:ext uri="{FF2B5EF4-FFF2-40B4-BE49-F238E27FC236}">
                <a16:creationId xmlns:a16="http://schemas.microsoft.com/office/drawing/2014/main" id="{441D2315-947F-5745-ABC8-5A9165DE4678}"/>
              </a:ext>
            </a:extLst>
          </p:cNvPr>
          <p:cNvSpPr/>
          <p:nvPr/>
        </p:nvSpPr>
        <p:spPr>
          <a:xfrm>
            <a:off x="3762913" y="1481217"/>
            <a:ext cx="3697984" cy="922826"/>
          </a:xfrm>
          <a:prstGeom prst="rect">
            <a:avLst/>
          </a:prstGeom>
          <a:noFill/>
          <a:ln w="57150" cap="flat" cmpd="sng" algn="ctr">
            <a:solidFill>
              <a:srgbClr val="60FFF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24" name="Hexagon 23">
            <a:extLst>
              <a:ext uri="{FF2B5EF4-FFF2-40B4-BE49-F238E27FC236}">
                <a16:creationId xmlns:a16="http://schemas.microsoft.com/office/drawing/2014/main" id="{1310B900-174B-7346-B68F-69EC79801E80}"/>
              </a:ext>
            </a:extLst>
          </p:cNvPr>
          <p:cNvSpPr/>
          <p:nvPr/>
        </p:nvSpPr>
        <p:spPr>
          <a:xfrm>
            <a:off x="7121169" y="45605"/>
            <a:ext cx="2509464" cy="2156075"/>
          </a:xfrm>
          <a:prstGeom prst="hexagon">
            <a:avLst/>
          </a:prstGeom>
          <a:solidFill>
            <a:schemeClr val="bg1"/>
          </a:solidFill>
          <a:ln w="57150">
            <a:solidFill>
              <a:srgbClr val="60FF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3B76716B-9A34-E849-BFEF-291D5CBC4EAC}"/>
              </a:ext>
            </a:extLst>
          </p:cNvPr>
          <p:cNvSpPr txBox="1"/>
          <p:nvPr/>
        </p:nvSpPr>
        <p:spPr>
          <a:xfrm>
            <a:off x="7326283" y="158731"/>
            <a:ext cx="2159733" cy="2031325"/>
          </a:xfrm>
          <a:prstGeom prst="rect">
            <a:avLst/>
          </a:prstGeom>
          <a:noFill/>
          <a:ln>
            <a:noFill/>
          </a:ln>
        </p:spPr>
        <p:txBody>
          <a:bodyPr wrap="square" rtlCol="0">
            <a:spAutoFit/>
          </a:bodyPr>
          <a:lstStyle/>
          <a:p>
            <a:pPr algn="ctr"/>
            <a:r>
              <a:rPr lang="en-US" dirty="0">
                <a:latin typeface="Courier" pitchFamily="2" charset="0"/>
              </a:rPr>
              <a:t>User selects vaccine for each game, and this will be stored in session storage </a:t>
            </a:r>
          </a:p>
        </p:txBody>
      </p:sp>
      <p:sp>
        <p:nvSpPr>
          <p:cNvPr id="29" name="Rectangle 28">
            <a:extLst>
              <a:ext uri="{FF2B5EF4-FFF2-40B4-BE49-F238E27FC236}">
                <a16:creationId xmlns:a16="http://schemas.microsoft.com/office/drawing/2014/main" id="{9F149A31-87C7-034A-B495-790ACB724CFC}"/>
              </a:ext>
            </a:extLst>
          </p:cNvPr>
          <p:cNvSpPr/>
          <p:nvPr/>
        </p:nvSpPr>
        <p:spPr>
          <a:xfrm>
            <a:off x="3718302" y="3770212"/>
            <a:ext cx="3736495" cy="3006127"/>
          </a:xfrm>
          <a:prstGeom prst="rect">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Tree>
    <p:extLst>
      <p:ext uri="{BB962C8B-B14F-4D97-AF65-F5344CB8AC3E}">
        <p14:creationId xmlns:p14="http://schemas.microsoft.com/office/powerpoint/2010/main" val="1381624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5">
            <a:extLst>
              <a:ext uri="{FF2B5EF4-FFF2-40B4-BE49-F238E27FC236}">
                <a16:creationId xmlns:a16="http://schemas.microsoft.com/office/drawing/2014/main" id="{6EBF06A5-4173-45DE-87B1-0791E098A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75">
            <a:extLst>
              <a:ext uri="{FF2B5EF4-FFF2-40B4-BE49-F238E27FC236}">
                <a16:creationId xmlns:a16="http://schemas.microsoft.com/office/drawing/2014/main" id="{869A01FF-E930-4B34-9942-5ACABF37F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0"/>
            <a:ext cx="10052100" cy="5166360"/>
          </a:xfrm>
          <a:custGeom>
            <a:avLst/>
            <a:gdLst>
              <a:gd name="connsiteX0" fmla="*/ 0 w 9786594"/>
              <a:gd name="connsiteY0" fmla="*/ 0 h 5032376"/>
              <a:gd name="connsiteX1" fmla="*/ 2130696 w 9786594"/>
              <a:gd name="connsiteY1" fmla="*/ 0 h 5032376"/>
              <a:gd name="connsiteX2" fmla="*/ 4685057 w 9786594"/>
              <a:gd name="connsiteY2" fmla="*/ 0 h 5032376"/>
              <a:gd name="connsiteX3" fmla="*/ 6291520 w 9786594"/>
              <a:gd name="connsiteY3" fmla="*/ 0 h 5032376"/>
              <a:gd name="connsiteX4" fmla="*/ 7449885 w 9786594"/>
              <a:gd name="connsiteY4" fmla="*/ 0 h 5032376"/>
              <a:gd name="connsiteX5" fmla="*/ 7455943 w 9786594"/>
              <a:gd name="connsiteY5" fmla="*/ 0 h 5032376"/>
              <a:gd name="connsiteX6" fmla="*/ 9786594 w 9786594"/>
              <a:gd name="connsiteY6" fmla="*/ 5032376 h 5032376"/>
              <a:gd name="connsiteX7" fmla="*/ 0 w 9786594"/>
              <a:gd name="connsiteY7" fmla="*/ 5032376 h 503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6594" h="5032376">
                <a:moveTo>
                  <a:pt x="0" y="0"/>
                </a:moveTo>
                <a:lnTo>
                  <a:pt x="2130696" y="0"/>
                </a:lnTo>
                <a:lnTo>
                  <a:pt x="4685057" y="0"/>
                </a:lnTo>
                <a:lnTo>
                  <a:pt x="6291520" y="0"/>
                </a:lnTo>
                <a:lnTo>
                  <a:pt x="7449885" y="0"/>
                </a:lnTo>
                <a:lnTo>
                  <a:pt x="7455943" y="0"/>
                </a:lnTo>
                <a:lnTo>
                  <a:pt x="9786594" y="5032376"/>
                </a:lnTo>
                <a:lnTo>
                  <a:pt x="0" y="5032376"/>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30FAA33-8908-634F-8266-D97781E92E65}"/>
              </a:ext>
            </a:extLst>
          </p:cNvPr>
          <p:cNvSpPr>
            <a:spLocks noGrp="1"/>
          </p:cNvSpPr>
          <p:nvPr>
            <p:ph type="title"/>
          </p:nvPr>
        </p:nvSpPr>
        <p:spPr>
          <a:xfrm>
            <a:off x="0" y="-285359"/>
            <a:ext cx="10515600" cy="1325563"/>
          </a:xfrm>
        </p:spPr>
        <p:txBody>
          <a:bodyPr>
            <a:normAutofit/>
          </a:bodyPr>
          <a:lstStyle/>
          <a:p>
            <a:r>
              <a:rPr lang="en-US" dirty="0">
                <a:solidFill>
                  <a:srgbClr val="000000"/>
                </a:solidFill>
                <a:latin typeface="Courier" pitchFamily="2" charset="0"/>
              </a:rPr>
              <a:t>Data Collection</a:t>
            </a:r>
          </a:p>
        </p:txBody>
      </p:sp>
      <p:pic>
        <p:nvPicPr>
          <p:cNvPr id="15" name="Picture 14" descr="A picture containing text&#10;&#10;Description automatically generated">
            <a:extLst>
              <a:ext uri="{FF2B5EF4-FFF2-40B4-BE49-F238E27FC236}">
                <a16:creationId xmlns:a16="http://schemas.microsoft.com/office/drawing/2014/main" id="{A9CC3973-2BA5-4C4F-AAF2-EEF4504B67B3}"/>
              </a:ext>
            </a:extLst>
          </p:cNvPr>
          <p:cNvPicPr>
            <a:picLocks noChangeAspect="1"/>
          </p:cNvPicPr>
          <p:nvPr/>
        </p:nvPicPr>
        <p:blipFill>
          <a:blip r:embed="rId3"/>
          <a:stretch>
            <a:fillRect/>
          </a:stretch>
        </p:blipFill>
        <p:spPr>
          <a:xfrm>
            <a:off x="9606479" y="-34256"/>
            <a:ext cx="3132637" cy="2037600"/>
          </a:xfrm>
          <a:prstGeom prst="rect">
            <a:avLst/>
          </a:prstGeom>
        </p:spPr>
      </p:pic>
      <p:sp>
        <p:nvSpPr>
          <p:cNvPr id="8" name="Pentagon 7">
            <a:extLst>
              <a:ext uri="{FF2B5EF4-FFF2-40B4-BE49-F238E27FC236}">
                <a16:creationId xmlns:a16="http://schemas.microsoft.com/office/drawing/2014/main" id="{1B340263-4086-6A44-BF7A-894D599C9C0A}"/>
              </a:ext>
            </a:extLst>
          </p:cNvPr>
          <p:cNvSpPr/>
          <p:nvPr/>
        </p:nvSpPr>
        <p:spPr>
          <a:xfrm>
            <a:off x="-14661" y="1115659"/>
            <a:ext cx="6566054" cy="513577"/>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Leaderboard       	                     Breakdown </a:t>
            </a:r>
          </a:p>
        </p:txBody>
      </p:sp>
      <p:sp>
        <p:nvSpPr>
          <p:cNvPr id="14" name="Hexagon 13">
            <a:extLst>
              <a:ext uri="{FF2B5EF4-FFF2-40B4-BE49-F238E27FC236}">
                <a16:creationId xmlns:a16="http://schemas.microsoft.com/office/drawing/2014/main" id="{DF6EE379-3B8D-3A48-B9F7-9856A5C7E752}"/>
              </a:ext>
            </a:extLst>
          </p:cNvPr>
          <p:cNvSpPr/>
          <p:nvPr/>
        </p:nvSpPr>
        <p:spPr>
          <a:xfrm>
            <a:off x="8868352" y="3593657"/>
            <a:ext cx="3338309" cy="2882419"/>
          </a:xfrm>
          <a:prstGeom prst="hexagon">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ourier" pitchFamily="2" charset="0"/>
              </a:rPr>
              <a:t>The Breakdown collects data on the time taken (seconds)  in each room by that individual player as these times have been stored in session storage throughout the game    </a:t>
            </a:r>
          </a:p>
        </p:txBody>
      </p:sp>
      <p:pic>
        <p:nvPicPr>
          <p:cNvPr id="3" name="Picture 2">
            <a:extLst>
              <a:ext uri="{FF2B5EF4-FFF2-40B4-BE49-F238E27FC236}">
                <a16:creationId xmlns:a16="http://schemas.microsoft.com/office/drawing/2014/main" id="{72E5F33A-5342-D64B-B5C0-62E67B27D5CC}"/>
              </a:ext>
            </a:extLst>
          </p:cNvPr>
          <p:cNvPicPr>
            <a:picLocks noChangeAspect="1"/>
          </p:cNvPicPr>
          <p:nvPr/>
        </p:nvPicPr>
        <p:blipFill>
          <a:blip r:embed="rId4"/>
          <a:stretch>
            <a:fillRect/>
          </a:stretch>
        </p:blipFill>
        <p:spPr>
          <a:xfrm>
            <a:off x="397612" y="1584314"/>
            <a:ext cx="3125421" cy="3371375"/>
          </a:xfrm>
          <a:prstGeom prst="rect">
            <a:avLst/>
          </a:prstGeom>
        </p:spPr>
      </p:pic>
      <p:pic>
        <p:nvPicPr>
          <p:cNvPr id="13" name="Picture 12">
            <a:extLst>
              <a:ext uri="{FF2B5EF4-FFF2-40B4-BE49-F238E27FC236}">
                <a16:creationId xmlns:a16="http://schemas.microsoft.com/office/drawing/2014/main" id="{7FF1680D-1F7C-8D4B-BF98-CFFD5FDC71BA}"/>
              </a:ext>
            </a:extLst>
          </p:cNvPr>
          <p:cNvPicPr>
            <a:picLocks noChangeAspect="1"/>
          </p:cNvPicPr>
          <p:nvPr/>
        </p:nvPicPr>
        <p:blipFill>
          <a:blip r:embed="rId5"/>
          <a:stretch>
            <a:fillRect/>
          </a:stretch>
        </p:blipFill>
        <p:spPr>
          <a:xfrm>
            <a:off x="3688449" y="1662918"/>
            <a:ext cx="2930129" cy="3372521"/>
          </a:xfrm>
          <a:prstGeom prst="rect">
            <a:avLst/>
          </a:prstGeom>
        </p:spPr>
      </p:pic>
      <p:sp>
        <p:nvSpPr>
          <p:cNvPr id="4" name="Right Brace 3">
            <a:extLst>
              <a:ext uri="{FF2B5EF4-FFF2-40B4-BE49-F238E27FC236}">
                <a16:creationId xmlns:a16="http://schemas.microsoft.com/office/drawing/2014/main" id="{9B4F5D7E-4AB6-C145-956C-32E2837618BE}"/>
              </a:ext>
            </a:extLst>
          </p:cNvPr>
          <p:cNvSpPr/>
          <p:nvPr/>
        </p:nvSpPr>
        <p:spPr>
          <a:xfrm>
            <a:off x="1026141" y="3314923"/>
            <a:ext cx="394944" cy="126368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Hexagon 8">
            <a:extLst>
              <a:ext uri="{FF2B5EF4-FFF2-40B4-BE49-F238E27FC236}">
                <a16:creationId xmlns:a16="http://schemas.microsoft.com/office/drawing/2014/main" id="{8A45C401-8878-B748-804A-A37E8FC60E92}"/>
              </a:ext>
            </a:extLst>
          </p:cNvPr>
          <p:cNvSpPr/>
          <p:nvPr/>
        </p:nvSpPr>
        <p:spPr>
          <a:xfrm>
            <a:off x="6475507" y="1808335"/>
            <a:ext cx="3130972" cy="3147353"/>
          </a:xfrm>
          <a:prstGeom prst="hexagon">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pitchFamily="2" charset="0"/>
              </a:rPr>
              <a:t>The Leaderboard collects overall time taken data from each player, stores as local storage and ranks them 1 to 4 </a:t>
            </a:r>
          </a:p>
        </p:txBody>
      </p:sp>
      <p:sp>
        <p:nvSpPr>
          <p:cNvPr id="5" name="TextBox 4">
            <a:extLst>
              <a:ext uri="{FF2B5EF4-FFF2-40B4-BE49-F238E27FC236}">
                <a16:creationId xmlns:a16="http://schemas.microsoft.com/office/drawing/2014/main" id="{30CE334A-7EED-9A4E-8388-4781A4BC8AFD}"/>
              </a:ext>
            </a:extLst>
          </p:cNvPr>
          <p:cNvSpPr txBox="1"/>
          <p:nvPr/>
        </p:nvSpPr>
        <p:spPr>
          <a:xfrm>
            <a:off x="1409685" y="3314923"/>
            <a:ext cx="1577372" cy="1200329"/>
          </a:xfrm>
          <a:prstGeom prst="rect">
            <a:avLst/>
          </a:prstGeom>
          <a:noFill/>
        </p:spPr>
        <p:txBody>
          <a:bodyPr wrap="square" rtlCol="0">
            <a:spAutoFit/>
          </a:bodyPr>
          <a:lstStyle/>
          <a:p>
            <a:r>
              <a:rPr lang="en-US" dirty="0"/>
              <a:t>Name of user ranked 1 to 4 according to fastest time (s) </a:t>
            </a:r>
          </a:p>
        </p:txBody>
      </p:sp>
      <p:sp>
        <p:nvSpPr>
          <p:cNvPr id="16" name="Right Brace 15">
            <a:extLst>
              <a:ext uri="{FF2B5EF4-FFF2-40B4-BE49-F238E27FC236}">
                <a16:creationId xmlns:a16="http://schemas.microsoft.com/office/drawing/2014/main" id="{75D1F4CB-4E74-3841-B32D-FEE533D6BF94}"/>
              </a:ext>
            </a:extLst>
          </p:cNvPr>
          <p:cNvSpPr/>
          <p:nvPr/>
        </p:nvSpPr>
        <p:spPr>
          <a:xfrm>
            <a:off x="4252976" y="3314923"/>
            <a:ext cx="394944" cy="126368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9BE7CBBE-D708-0044-B9D4-D45CD3207C22}"/>
              </a:ext>
            </a:extLst>
          </p:cNvPr>
          <p:cNvSpPr txBox="1"/>
          <p:nvPr/>
        </p:nvSpPr>
        <p:spPr>
          <a:xfrm>
            <a:off x="4647920" y="3258759"/>
            <a:ext cx="1577372" cy="1477328"/>
          </a:xfrm>
          <a:prstGeom prst="rect">
            <a:avLst/>
          </a:prstGeom>
          <a:noFill/>
        </p:spPr>
        <p:txBody>
          <a:bodyPr wrap="square" rtlCol="0">
            <a:spAutoFit/>
          </a:bodyPr>
          <a:lstStyle/>
          <a:p>
            <a:r>
              <a:rPr lang="en-US" dirty="0"/>
              <a:t>Room names and time taken for user in that game session </a:t>
            </a:r>
          </a:p>
        </p:txBody>
      </p:sp>
      <p:sp>
        <p:nvSpPr>
          <p:cNvPr id="6" name="Rectangle 5">
            <a:extLst>
              <a:ext uri="{FF2B5EF4-FFF2-40B4-BE49-F238E27FC236}">
                <a16:creationId xmlns:a16="http://schemas.microsoft.com/office/drawing/2014/main" id="{6BCD9A29-7DE3-3740-BCE3-37682EDCF8D7}"/>
              </a:ext>
            </a:extLst>
          </p:cNvPr>
          <p:cNvSpPr/>
          <p:nvPr/>
        </p:nvSpPr>
        <p:spPr>
          <a:xfrm>
            <a:off x="1421085" y="4515252"/>
            <a:ext cx="1367835" cy="44043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B364238-2D96-0547-B3AF-D09DA4065409}"/>
              </a:ext>
            </a:extLst>
          </p:cNvPr>
          <p:cNvSpPr txBox="1"/>
          <p:nvPr/>
        </p:nvSpPr>
        <p:spPr>
          <a:xfrm>
            <a:off x="552053" y="5166360"/>
            <a:ext cx="2816538" cy="646331"/>
          </a:xfrm>
          <a:prstGeom prst="rect">
            <a:avLst/>
          </a:prstGeom>
          <a:noFill/>
        </p:spPr>
        <p:txBody>
          <a:bodyPr wrap="square" rtlCol="0">
            <a:spAutoFit/>
          </a:bodyPr>
          <a:lstStyle/>
          <a:p>
            <a:r>
              <a:rPr lang="en-US" dirty="0"/>
              <a:t>User can press this button and escape room again</a:t>
            </a:r>
          </a:p>
        </p:txBody>
      </p:sp>
      <p:cxnSp>
        <p:nvCxnSpPr>
          <p:cNvPr id="11" name="Straight Arrow Connector 10">
            <a:extLst>
              <a:ext uri="{FF2B5EF4-FFF2-40B4-BE49-F238E27FC236}">
                <a16:creationId xmlns:a16="http://schemas.microsoft.com/office/drawing/2014/main" id="{AAFFE14B-930E-0446-9D27-0C6D520C7147}"/>
              </a:ext>
            </a:extLst>
          </p:cNvPr>
          <p:cNvCxnSpPr/>
          <p:nvPr/>
        </p:nvCxnSpPr>
        <p:spPr>
          <a:xfrm flipV="1">
            <a:off x="1026141" y="4735470"/>
            <a:ext cx="574059" cy="49456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AF20EA-B545-2340-BD42-040359A98571}"/>
              </a:ext>
            </a:extLst>
          </p:cNvPr>
          <p:cNvCxnSpPr>
            <a:cxnSpLocks/>
          </p:cNvCxnSpPr>
          <p:nvPr/>
        </p:nvCxnSpPr>
        <p:spPr>
          <a:xfrm flipH="1">
            <a:off x="5607391" y="1413154"/>
            <a:ext cx="1261402" cy="156712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3909504-282E-9F41-A4F7-6C6D0B6C7D37}"/>
              </a:ext>
            </a:extLst>
          </p:cNvPr>
          <p:cNvSpPr txBox="1"/>
          <p:nvPr/>
        </p:nvSpPr>
        <p:spPr>
          <a:xfrm>
            <a:off x="6783994" y="468761"/>
            <a:ext cx="2816538" cy="1200329"/>
          </a:xfrm>
          <a:prstGeom prst="rect">
            <a:avLst/>
          </a:prstGeom>
          <a:noFill/>
        </p:spPr>
        <p:txBody>
          <a:bodyPr wrap="square" rtlCol="0">
            <a:spAutoFit/>
          </a:bodyPr>
          <a:lstStyle/>
          <a:p>
            <a:r>
              <a:rPr lang="en-US" dirty="0">
                <a:solidFill>
                  <a:schemeClr val="bg1"/>
                </a:solidFill>
              </a:rPr>
              <a:t>User can navigate from breakdown and leaderboard using the tags at the top </a:t>
            </a:r>
          </a:p>
        </p:txBody>
      </p:sp>
    </p:spTree>
    <p:extLst>
      <p:ext uri="{BB962C8B-B14F-4D97-AF65-F5344CB8AC3E}">
        <p14:creationId xmlns:p14="http://schemas.microsoft.com/office/powerpoint/2010/main" val="278927502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04BA26F9-5134-4E22-8C4F-F1790E2B8CB0}"/>
              </a:ext>
            </a:extLst>
          </p:cNvPr>
          <p:cNvPicPr>
            <a:picLocks noChangeAspect="1"/>
          </p:cNvPicPr>
          <p:nvPr/>
        </p:nvPicPr>
        <p:blipFill rotWithShape="1">
          <a:blip r:embed="rId2"/>
          <a:srcRect t="10131" b="5599"/>
          <a:stretch/>
        </p:blipFill>
        <p:spPr>
          <a:xfrm>
            <a:off x="0" y="-41096"/>
            <a:ext cx="12191980" cy="6857990"/>
          </a:xfrm>
          <a:prstGeom prst="rect">
            <a:avLst/>
          </a:prstGeom>
        </p:spPr>
      </p:pic>
      <p:sp>
        <p:nvSpPr>
          <p:cNvPr id="9" name="Rectangle 8">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B738CE-4876-674F-8F64-B3B4C20B8AE2}"/>
              </a:ext>
            </a:extLst>
          </p:cNvPr>
          <p:cNvSpPr>
            <a:spLocks noGrp="1"/>
          </p:cNvSpPr>
          <p:nvPr>
            <p:ph type="title"/>
          </p:nvPr>
        </p:nvSpPr>
        <p:spPr>
          <a:xfrm>
            <a:off x="336885" y="290739"/>
            <a:ext cx="4332306" cy="1344975"/>
          </a:xfrm>
        </p:spPr>
        <p:txBody>
          <a:bodyPr>
            <a:normAutofit fontScale="90000"/>
          </a:bodyPr>
          <a:lstStyle/>
          <a:p>
            <a:r>
              <a:rPr lang="en-US" sz="4000" dirty="0">
                <a:latin typeface="Courier" pitchFamily="2" charset="0"/>
              </a:rPr>
              <a:t>Game Personalization</a:t>
            </a:r>
          </a:p>
        </p:txBody>
      </p:sp>
      <p:sp>
        <p:nvSpPr>
          <p:cNvPr id="3" name="Content Placeholder 2">
            <a:extLst>
              <a:ext uri="{FF2B5EF4-FFF2-40B4-BE49-F238E27FC236}">
                <a16:creationId xmlns:a16="http://schemas.microsoft.com/office/drawing/2014/main" id="{413E648F-3522-2B4C-A21E-7E57702FB1E5}"/>
              </a:ext>
            </a:extLst>
          </p:cNvPr>
          <p:cNvSpPr>
            <a:spLocks noGrp="1"/>
          </p:cNvSpPr>
          <p:nvPr>
            <p:ph idx="1"/>
          </p:nvPr>
        </p:nvSpPr>
        <p:spPr>
          <a:xfrm>
            <a:off x="455887" y="1518526"/>
            <a:ext cx="3764826" cy="3773010"/>
          </a:xfrm>
        </p:spPr>
        <p:txBody>
          <a:bodyPr>
            <a:normAutofit/>
          </a:bodyPr>
          <a:lstStyle/>
          <a:p>
            <a:pPr marL="0" indent="0">
              <a:buNone/>
            </a:pPr>
            <a:r>
              <a:rPr lang="en-US" sz="1800" dirty="0">
                <a:latin typeface="Courier" pitchFamily="2" charset="0"/>
              </a:rPr>
              <a:t>NAME PERSONALIZATION:</a:t>
            </a:r>
          </a:p>
          <a:p>
            <a:pPr marL="0" indent="0">
              <a:buNone/>
            </a:pPr>
            <a:r>
              <a:rPr lang="en-US" sz="1800" dirty="0">
                <a:latin typeface="Courier" pitchFamily="2" charset="0"/>
              </a:rPr>
              <a:t>To ensure the users gains a personalized experience whilst playing COV!D CR!S!S we ask the user to enter their name and use it when displaying:</a:t>
            </a:r>
          </a:p>
          <a:p>
            <a:pPr marL="342900" indent="-342900">
              <a:buFont typeface="+mj-lt"/>
              <a:buAutoNum type="arabicPeriod"/>
            </a:pPr>
            <a:r>
              <a:rPr lang="en-US" sz="1800" dirty="0">
                <a:latin typeface="Courier" pitchFamily="2" charset="0"/>
              </a:rPr>
              <a:t>Story</a:t>
            </a:r>
          </a:p>
          <a:p>
            <a:pPr marL="342900" indent="-342900">
              <a:buFont typeface="+mj-lt"/>
              <a:buAutoNum type="arabicPeriod"/>
            </a:pPr>
            <a:r>
              <a:rPr lang="en-US" sz="1800" dirty="0">
                <a:latin typeface="Courier" pitchFamily="2" charset="0"/>
              </a:rPr>
              <a:t>Instructions </a:t>
            </a:r>
          </a:p>
          <a:p>
            <a:pPr marL="342900" indent="-342900">
              <a:buFont typeface="+mj-lt"/>
              <a:buAutoNum type="arabicPeriod"/>
            </a:pPr>
            <a:r>
              <a:rPr lang="en-US" sz="1800" dirty="0">
                <a:latin typeface="Courier" pitchFamily="2" charset="0"/>
              </a:rPr>
              <a:t>Leaderboard Statistics </a:t>
            </a:r>
          </a:p>
        </p:txBody>
      </p:sp>
      <p:sp>
        <p:nvSpPr>
          <p:cNvPr id="6" name="Pentagon 5">
            <a:extLst>
              <a:ext uri="{FF2B5EF4-FFF2-40B4-BE49-F238E27FC236}">
                <a16:creationId xmlns:a16="http://schemas.microsoft.com/office/drawing/2014/main" id="{E50594DA-FFCA-0D47-B2DD-05348BE8092A}"/>
              </a:ext>
            </a:extLst>
          </p:cNvPr>
          <p:cNvSpPr/>
          <p:nvPr/>
        </p:nvSpPr>
        <p:spPr>
          <a:xfrm>
            <a:off x="4747057" y="321176"/>
            <a:ext cx="3753592" cy="64205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pitchFamily="2" charset="0"/>
              </a:rPr>
              <a:t>User asked to enter their name </a:t>
            </a:r>
          </a:p>
        </p:txBody>
      </p:sp>
      <p:sp>
        <p:nvSpPr>
          <p:cNvPr id="8" name="Rectangle 7">
            <a:extLst>
              <a:ext uri="{FF2B5EF4-FFF2-40B4-BE49-F238E27FC236}">
                <a16:creationId xmlns:a16="http://schemas.microsoft.com/office/drawing/2014/main" id="{0A15B3F9-FF46-B946-A944-4E2A5F5976DB}"/>
              </a:ext>
            </a:extLst>
          </p:cNvPr>
          <p:cNvSpPr/>
          <p:nvPr/>
        </p:nvSpPr>
        <p:spPr>
          <a:xfrm>
            <a:off x="4747057" y="999504"/>
            <a:ext cx="3673468" cy="24986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pitchFamily="2" charset="0"/>
              </a:rPr>
              <a:t>The users name that was entered on the start screen of COV!D CR!S!S is then displayed in all pages that have a story or any instructions displayed. Here is an example from the find items page </a:t>
            </a:r>
          </a:p>
        </p:txBody>
      </p:sp>
      <p:pic>
        <p:nvPicPr>
          <p:cNvPr id="10" name="Picture 9">
            <a:extLst>
              <a:ext uri="{FF2B5EF4-FFF2-40B4-BE49-F238E27FC236}">
                <a16:creationId xmlns:a16="http://schemas.microsoft.com/office/drawing/2014/main" id="{9D04A09A-0551-9345-9FEF-5BC94D3945D2}"/>
              </a:ext>
            </a:extLst>
          </p:cNvPr>
          <p:cNvPicPr>
            <a:picLocks noChangeAspect="1"/>
          </p:cNvPicPr>
          <p:nvPr/>
        </p:nvPicPr>
        <p:blipFill>
          <a:blip r:embed="rId3"/>
          <a:stretch>
            <a:fillRect/>
          </a:stretch>
        </p:blipFill>
        <p:spPr>
          <a:xfrm>
            <a:off x="8612764" y="278707"/>
            <a:ext cx="3467100" cy="520700"/>
          </a:xfrm>
          <a:prstGeom prst="rect">
            <a:avLst/>
          </a:prstGeom>
        </p:spPr>
      </p:pic>
      <p:pic>
        <p:nvPicPr>
          <p:cNvPr id="11" name="Picture 10">
            <a:extLst>
              <a:ext uri="{FF2B5EF4-FFF2-40B4-BE49-F238E27FC236}">
                <a16:creationId xmlns:a16="http://schemas.microsoft.com/office/drawing/2014/main" id="{0FB1FE05-6227-B440-8030-E42F38E0F592}"/>
              </a:ext>
            </a:extLst>
          </p:cNvPr>
          <p:cNvPicPr>
            <a:picLocks noChangeAspect="1"/>
          </p:cNvPicPr>
          <p:nvPr/>
        </p:nvPicPr>
        <p:blipFill>
          <a:blip r:embed="rId4"/>
          <a:stretch>
            <a:fillRect/>
          </a:stretch>
        </p:blipFill>
        <p:spPr>
          <a:xfrm>
            <a:off x="8612764" y="963226"/>
            <a:ext cx="3467100" cy="2544203"/>
          </a:xfrm>
          <a:prstGeom prst="rect">
            <a:avLst/>
          </a:prstGeom>
        </p:spPr>
      </p:pic>
      <p:sp>
        <p:nvSpPr>
          <p:cNvPr id="12" name="TextBox 11">
            <a:extLst>
              <a:ext uri="{FF2B5EF4-FFF2-40B4-BE49-F238E27FC236}">
                <a16:creationId xmlns:a16="http://schemas.microsoft.com/office/drawing/2014/main" id="{838B91F6-02DE-0847-A10A-FA80098FC3FB}"/>
              </a:ext>
            </a:extLst>
          </p:cNvPr>
          <p:cNvSpPr txBox="1"/>
          <p:nvPr/>
        </p:nvSpPr>
        <p:spPr>
          <a:xfrm>
            <a:off x="11398103" y="2079553"/>
            <a:ext cx="252950" cy="338554"/>
          </a:xfrm>
          <a:prstGeom prst="rect">
            <a:avLst/>
          </a:prstGeom>
          <a:noFill/>
          <a:ln>
            <a:noFill/>
          </a:ln>
        </p:spPr>
        <p:txBody>
          <a:bodyPr wrap="square" rtlCol="0">
            <a:spAutoFit/>
          </a:bodyPr>
          <a:lstStyle/>
          <a:p>
            <a:r>
              <a:rPr lang="en-US" sz="1600" dirty="0"/>
              <a:t>d</a:t>
            </a:r>
          </a:p>
        </p:txBody>
      </p:sp>
      <p:sp>
        <p:nvSpPr>
          <p:cNvPr id="14" name="Rectangle 13">
            <a:extLst>
              <a:ext uri="{FF2B5EF4-FFF2-40B4-BE49-F238E27FC236}">
                <a16:creationId xmlns:a16="http://schemas.microsoft.com/office/drawing/2014/main" id="{BFDA6ABE-D74A-E04C-973A-3787EDD6D083}"/>
              </a:ext>
            </a:extLst>
          </p:cNvPr>
          <p:cNvSpPr/>
          <p:nvPr/>
        </p:nvSpPr>
        <p:spPr>
          <a:xfrm>
            <a:off x="4747057" y="3583172"/>
            <a:ext cx="3673468" cy="27219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pitchFamily="2" charset="0"/>
              </a:rPr>
              <a:t>Once the user completes the escape room the leaderboard is displayed, the users name is displayed in the leaderboard if they have reached the top 4  rank otherwise their name will not be displayed in the leaderboard </a:t>
            </a:r>
          </a:p>
        </p:txBody>
      </p:sp>
      <p:pic>
        <p:nvPicPr>
          <p:cNvPr id="7" name="Picture 6">
            <a:extLst>
              <a:ext uri="{FF2B5EF4-FFF2-40B4-BE49-F238E27FC236}">
                <a16:creationId xmlns:a16="http://schemas.microsoft.com/office/drawing/2014/main" id="{D11E399B-F509-4B6A-956C-737AC64F0026}"/>
              </a:ext>
            </a:extLst>
          </p:cNvPr>
          <p:cNvPicPr>
            <a:picLocks noChangeAspect="1"/>
          </p:cNvPicPr>
          <p:nvPr/>
        </p:nvPicPr>
        <p:blipFill rotWithShape="1">
          <a:blip r:embed="rId5"/>
          <a:srcRect l="1957" t="3225" r="4317" b="3631"/>
          <a:stretch/>
        </p:blipFill>
        <p:spPr>
          <a:xfrm>
            <a:off x="8967769" y="3671248"/>
            <a:ext cx="2611205" cy="2544203"/>
          </a:xfrm>
          <a:prstGeom prst="rect">
            <a:avLst/>
          </a:prstGeom>
        </p:spPr>
      </p:pic>
    </p:spTree>
    <p:extLst>
      <p:ext uri="{BB962C8B-B14F-4D97-AF65-F5344CB8AC3E}">
        <p14:creationId xmlns:p14="http://schemas.microsoft.com/office/powerpoint/2010/main" val="4228195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149ED5-D227-6241-9FC1-4AFCAACE48B0}"/>
              </a:ext>
            </a:extLst>
          </p:cNvPr>
          <p:cNvSpPr txBox="1"/>
          <p:nvPr/>
        </p:nvSpPr>
        <p:spPr>
          <a:xfrm>
            <a:off x="59390" y="1116090"/>
            <a:ext cx="4718772" cy="5566651"/>
          </a:xfrm>
          <a:prstGeom prst="rect">
            <a:avLst/>
          </a:prstGeom>
          <a:noFill/>
          <a:ln>
            <a:solidFill>
              <a:schemeClr val="tx1"/>
            </a:solidFill>
          </a:ln>
        </p:spPr>
        <p:txBody>
          <a:bodyPr wrap="square" rtlCol="0">
            <a:spAutoFit/>
          </a:bodyPr>
          <a:lstStyle/>
          <a:p>
            <a:endParaRPr lang="en-US" dirty="0"/>
          </a:p>
        </p:txBody>
      </p:sp>
      <p:sp>
        <p:nvSpPr>
          <p:cNvPr id="48" name="Freeform: Shape 50">
            <a:extLst>
              <a:ext uri="{FF2B5EF4-FFF2-40B4-BE49-F238E27FC236}">
                <a16:creationId xmlns:a16="http://schemas.microsoft.com/office/drawing/2014/main" id="{81F3642D-13C8-47D1-8141-3F5A7CEBA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1975" y="361702"/>
            <a:ext cx="1691640" cy="1691640"/>
          </a:xfrm>
          <a:custGeom>
            <a:avLst/>
            <a:gdLst>
              <a:gd name="connsiteX0" fmla="*/ 845820 w 1691640"/>
              <a:gd name="connsiteY0" fmla="*/ 0 h 1691640"/>
              <a:gd name="connsiteX1" fmla="*/ 1691640 w 1691640"/>
              <a:gd name="connsiteY1" fmla="*/ 845820 h 1691640"/>
              <a:gd name="connsiteX2" fmla="*/ 845820 w 1691640"/>
              <a:gd name="connsiteY2" fmla="*/ 1691640 h 1691640"/>
              <a:gd name="connsiteX3" fmla="*/ 0 w 1691640"/>
              <a:gd name="connsiteY3" fmla="*/ 845820 h 1691640"/>
              <a:gd name="connsiteX4" fmla="*/ 845820 w 1691640"/>
              <a:gd name="connsiteY4" fmla="*/ 0 h 169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1691640">
                <a:moveTo>
                  <a:pt x="845820" y="0"/>
                </a:moveTo>
                <a:cubicBezTo>
                  <a:pt x="1312954" y="0"/>
                  <a:pt x="1691640" y="378686"/>
                  <a:pt x="1691640" y="845820"/>
                </a:cubicBezTo>
                <a:cubicBezTo>
                  <a:pt x="1691640" y="1312954"/>
                  <a:pt x="1312954" y="1691640"/>
                  <a:pt x="845820" y="1691640"/>
                </a:cubicBezTo>
                <a:cubicBezTo>
                  <a:pt x="378687" y="1691640"/>
                  <a:pt x="0" y="1312954"/>
                  <a:pt x="0" y="845820"/>
                </a:cubicBezTo>
                <a:cubicBezTo>
                  <a:pt x="0" y="378686"/>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Oval 52">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7383"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98E915F0-311A-4BDD-94EC-B0A3D6A3C5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3788" y="2715337"/>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7"/>
                  <a:pt x="2743200" y="1371600"/>
                </a:cubicBezTo>
                <a:cubicBezTo>
                  <a:pt x="2743200" y="2129114"/>
                  <a:pt x="2129114" y="2743200"/>
                  <a:pt x="1371600" y="2743200"/>
                </a:cubicBezTo>
                <a:cubicBezTo>
                  <a:pt x="614087" y="2743200"/>
                  <a:pt x="0" y="2129114"/>
                  <a:pt x="0" y="1371600"/>
                </a:cubicBezTo>
                <a:cubicBezTo>
                  <a:pt x="0" y="614087"/>
                  <a:pt x="614087" y="0"/>
                  <a:pt x="13716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EF1CD662-C732-41EB-A08A-EFB9E7EB8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9" name="Freeform: Shape 58">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196"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0930"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0640CCAE-325C-4DD0-BB26-38BF690F3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0935"/>
            <a:ext cx="1732108" cy="2175118"/>
          </a:xfrm>
          <a:custGeom>
            <a:avLst/>
            <a:gdLst>
              <a:gd name="connsiteX0" fmla="*/ 644549 w 1732108"/>
              <a:gd name="connsiteY0" fmla="*/ 0 h 2175118"/>
              <a:gd name="connsiteX1" fmla="*/ 1732108 w 1732108"/>
              <a:gd name="connsiteY1" fmla="*/ 1087559 h 2175118"/>
              <a:gd name="connsiteX2" fmla="*/ 644549 w 1732108"/>
              <a:gd name="connsiteY2" fmla="*/ 2175118 h 2175118"/>
              <a:gd name="connsiteX3" fmla="*/ 36485 w 1732108"/>
              <a:gd name="connsiteY3" fmla="*/ 1989380 h 2175118"/>
              <a:gd name="connsiteX4" fmla="*/ 0 w 1732108"/>
              <a:gd name="connsiteY4" fmla="*/ 1959278 h 2175118"/>
              <a:gd name="connsiteX5" fmla="*/ 0 w 1732108"/>
              <a:gd name="connsiteY5" fmla="*/ 215841 h 2175118"/>
              <a:gd name="connsiteX6" fmla="*/ 36485 w 1732108"/>
              <a:gd name="connsiteY6" fmla="*/ 185738 h 2175118"/>
              <a:gd name="connsiteX7" fmla="*/ 644549 w 1732108"/>
              <a:gd name="connsiteY7" fmla="*/ 0 h 217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2108" h="2175118">
                <a:moveTo>
                  <a:pt x="644549" y="0"/>
                </a:moveTo>
                <a:cubicBezTo>
                  <a:pt x="1245191" y="0"/>
                  <a:pt x="1732108" y="486917"/>
                  <a:pt x="1732108" y="1087559"/>
                </a:cubicBezTo>
                <a:cubicBezTo>
                  <a:pt x="1732108" y="1688201"/>
                  <a:pt x="1245191" y="2175118"/>
                  <a:pt x="644549" y="2175118"/>
                </a:cubicBezTo>
                <a:cubicBezTo>
                  <a:pt x="419308" y="2175118"/>
                  <a:pt x="210060" y="2106646"/>
                  <a:pt x="36485" y="1989380"/>
                </a:cubicBezTo>
                <a:lnTo>
                  <a:pt x="0" y="1959278"/>
                </a:lnTo>
                <a:lnTo>
                  <a:pt x="0" y="215841"/>
                </a:lnTo>
                <a:lnTo>
                  <a:pt x="36485" y="185738"/>
                </a:lnTo>
                <a:cubicBezTo>
                  <a:pt x="210060" y="68473"/>
                  <a:pt x="419308" y="0"/>
                  <a:pt x="644549"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Freeform: Shape 66">
            <a:extLst>
              <a:ext uri="{FF2B5EF4-FFF2-40B4-BE49-F238E27FC236}">
                <a16:creationId xmlns:a16="http://schemas.microsoft.com/office/drawing/2014/main" id="{49AC9A43-F5C5-4703-A0F0-78CBB9542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14950"/>
            <a:ext cx="1568092" cy="1847088"/>
          </a:xfrm>
          <a:custGeom>
            <a:avLst/>
            <a:gdLst>
              <a:gd name="connsiteX0" fmla="*/ 644548 w 1568092"/>
              <a:gd name="connsiteY0" fmla="*/ 0 h 1847088"/>
              <a:gd name="connsiteX1" fmla="*/ 1568092 w 1568092"/>
              <a:gd name="connsiteY1" fmla="*/ 923544 h 1847088"/>
              <a:gd name="connsiteX2" fmla="*/ 644548 w 1568092"/>
              <a:gd name="connsiteY2" fmla="*/ 1847088 h 1847088"/>
              <a:gd name="connsiteX3" fmla="*/ 128186 w 1568092"/>
              <a:gd name="connsiteY3" fmla="*/ 1689361 h 1847088"/>
              <a:gd name="connsiteX4" fmla="*/ 0 w 1568092"/>
              <a:gd name="connsiteY4" fmla="*/ 1583598 h 1847088"/>
              <a:gd name="connsiteX5" fmla="*/ 0 w 1568092"/>
              <a:gd name="connsiteY5" fmla="*/ 263490 h 1847088"/>
              <a:gd name="connsiteX6" fmla="*/ 128186 w 1568092"/>
              <a:gd name="connsiteY6" fmla="*/ 157727 h 1847088"/>
              <a:gd name="connsiteX7" fmla="*/ 644548 w 1568092"/>
              <a:gd name="connsiteY7" fmla="*/ 0 h 18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8092" h="1847088">
                <a:moveTo>
                  <a:pt x="644548" y="0"/>
                </a:moveTo>
                <a:cubicBezTo>
                  <a:pt x="1154607" y="0"/>
                  <a:pt x="1568092" y="413485"/>
                  <a:pt x="1568092" y="923544"/>
                </a:cubicBezTo>
                <a:cubicBezTo>
                  <a:pt x="1568092" y="1433603"/>
                  <a:pt x="1154607" y="1847088"/>
                  <a:pt x="644548" y="1847088"/>
                </a:cubicBezTo>
                <a:cubicBezTo>
                  <a:pt x="453276" y="1847088"/>
                  <a:pt x="275584" y="1788942"/>
                  <a:pt x="128186" y="1689361"/>
                </a:cubicBezTo>
                <a:lnTo>
                  <a:pt x="0" y="1583598"/>
                </a:lnTo>
                <a:lnTo>
                  <a:pt x="0" y="263490"/>
                </a:lnTo>
                <a:lnTo>
                  <a:pt x="128186" y="157727"/>
                </a:lnTo>
                <a:cubicBezTo>
                  <a:pt x="275584" y="58147"/>
                  <a:pt x="453276" y="0"/>
                  <a:pt x="64454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 name="Picture 19" descr="A picture containing text&#10;&#10;Description automatically generated">
            <a:extLst>
              <a:ext uri="{FF2B5EF4-FFF2-40B4-BE49-F238E27FC236}">
                <a16:creationId xmlns:a16="http://schemas.microsoft.com/office/drawing/2014/main" id="{3F729985-53A2-2346-BA89-91B12730F13B}"/>
              </a:ext>
            </a:extLst>
          </p:cNvPr>
          <p:cNvPicPr>
            <a:picLocks noChangeAspect="1"/>
          </p:cNvPicPr>
          <p:nvPr/>
        </p:nvPicPr>
        <p:blipFill>
          <a:blip r:embed="rId3"/>
          <a:stretch>
            <a:fillRect/>
          </a:stretch>
        </p:blipFill>
        <p:spPr>
          <a:xfrm rot="16200000">
            <a:off x="139673" y="4819853"/>
            <a:ext cx="1074895" cy="1072208"/>
          </a:xfrm>
          <a:prstGeom prst="rect">
            <a:avLst/>
          </a:prstGeom>
        </p:spPr>
      </p:pic>
      <p:sp>
        <p:nvSpPr>
          <p:cNvPr id="69" name="Freeform: Shape 68">
            <a:extLst>
              <a:ext uri="{FF2B5EF4-FFF2-40B4-BE49-F238E27FC236}">
                <a16:creationId xmlns:a16="http://schemas.microsoft.com/office/drawing/2014/main" id="{BE28351C-7EEF-428E-9B7A-5CC84F3362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382" y="4769538"/>
            <a:ext cx="3950208" cy="2088462"/>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Freeform: Shape 70">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B0B0DBC8-B5F0-40AE-A3D3-BCD504119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Title 1">
            <a:extLst>
              <a:ext uri="{FF2B5EF4-FFF2-40B4-BE49-F238E27FC236}">
                <a16:creationId xmlns:a16="http://schemas.microsoft.com/office/drawing/2014/main" id="{7A525C2D-1FD9-444A-A4A8-CC6CEEF2B137}"/>
              </a:ext>
            </a:extLst>
          </p:cNvPr>
          <p:cNvSpPr txBox="1">
            <a:spLocks/>
          </p:cNvSpPr>
          <p:nvPr/>
        </p:nvSpPr>
        <p:spPr>
          <a:xfrm>
            <a:off x="-52172" y="-81679"/>
            <a:ext cx="6034214" cy="12863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dirty="0">
                <a:latin typeface="Courier" pitchFamily="2" charset="0"/>
              </a:rPr>
              <a:t>Game Personalization</a:t>
            </a:r>
          </a:p>
        </p:txBody>
      </p:sp>
      <p:sp>
        <p:nvSpPr>
          <p:cNvPr id="2" name="Rectangle 1">
            <a:extLst>
              <a:ext uri="{FF2B5EF4-FFF2-40B4-BE49-F238E27FC236}">
                <a16:creationId xmlns:a16="http://schemas.microsoft.com/office/drawing/2014/main" id="{C6E6E8AA-8EAF-E346-AEC4-2CC9FAD411FD}"/>
              </a:ext>
            </a:extLst>
          </p:cNvPr>
          <p:cNvSpPr/>
          <p:nvPr/>
        </p:nvSpPr>
        <p:spPr>
          <a:xfrm>
            <a:off x="149727" y="1194913"/>
            <a:ext cx="4538098" cy="51994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Courier" pitchFamily="2" charset="0"/>
              </a:rPr>
              <a:t>Vaccine personalization:</a:t>
            </a:r>
          </a:p>
          <a:p>
            <a:endParaRPr lang="en-US" dirty="0">
              <a:solidFill>
                <a:schemeClr val="bg1"/>
              </a:solidFill>
              <a:latin typeface="Courier" pitchFamily="2" charset="0"/>
            </a:endParaRPr>
          </a:p>
          <a:p>
            <a:r>
              <a:rPr lang="en-US" dirty="0">
                <a:solidFill>
                  <a:schemeClr val="bg1"/>
                </a:solidFill>
                <a:latin typeface="Courier" pitchFamily="2" charset="0"/>
              </a:rPr>
              <a:t>Once the user is asked for their name they are given the option to choose a vaccine (Pfizer, Oxford, </a:t>
            </a:r>
            <a:r>
              <a:rPr lang="en-US" dirty="0" err="1">
                <a:solidFill>
                  <a:schemeClr val="bg1"/>
                </a:solidFill>
                <a:latin typeface="Courier" pitchFamily="2" charset="0"/>
              </a:rPr>
              <a:t>Moderna</a:t>
            </a:r>
            <a:r>
              <a:rPr lang="en-US" dirty="0">
                <a:solidFill>
                  <a:schemeClr val="bg1"/>
                </a:solidFill>
                <a:latin typeface="Courier" pitchFamily="2" charset="0"/>
              </a:rPr>
              <a:t>, </a:t>
            </a:r>
            <a:r>
              <a:rPr lang="en-US" dirty="0" err="1">
                <a:solidFill>
                  <a:schemeClr val="bg1"/>
                </a:solidFill>
                <a:latin typeface="Courier" pitchFamily="2" charset="0"/>
              </a:rPr>
              <a:t>Spuntik</a:t>
            </a:r>
            <a:r>
              <a:rPr lang="en-US" dirty="0">
                <a:solidFill>
                  <a:schemeClr val="bg1"/>
                </a:solidFill>
                <a:latin typeface="Courier" pitchFamily="2" charset="0"/>
              </a:rPr>
              <a:t> V, Corona Vac) or choose no vaccine. The vaccine the user chooses will change some options in the game such as the vaccine the user chooses will determine what pointless items they must find. Furthermore, if the user selects no vaccine at the end of the game the user will be tole that they have tested positive for Covid even if they successfully complete the game </a:t>
            </a:r>
          </a:p>
        </p:txBody>
      </p:sp>
      <p:pic>
        <p:nvPicPr>
          <p:cNvPr id="5" name="Picture 4">
            <a:extLst>
              <a:ext uri="{FF2B5EF4-FFF2-40B4-BE49-F238E27FC236}">
                <a16:creationId xmlns:a16="http://schemas.microsoft.com/office/drawing/2014/main" id="{2DD0188C-420B-FF43-BB47-7E7C9B1B05E7}"/>
              </a:ext>
            </a:extLst>
          </p:cNvPr>
          <p:cNvPicPr>
            <a:picLocks noChangeAspect="1"/>
          </p:cNvPicPr>
          <p:nvPr/>
        </p:nvPicPr>
        <p:blipFill>
          <a:blip r:embed="rId4"/>
          <a:stretch>
            <a:fillRect/>
          </a:stretch>
        </p:blipFill>
        <p:spPr>
          <a:xfrm>
            <a:off x="4895360" y="1190031"/>
            <a:ext cx="2447031" cy="3072384"/>
          </a:xfrm>
          <a:prstGeom prst="rect">
            <a:avLst/>
          </a:prstGeom>
        </p:spPr>
      </p:pic>
      <p:sp>
        <p:nvSpPr>
          <p:cNvPr id="6" name="Rectangle 5">
            <a:extLst>
              <a:ext uri="{FF2B5EF4-FFF2-40B4-BE49-F238E27FC236}">
                <a16:creationId xmlns:a16="http://schemas.microsoft.com/office/drawing/2014/main" id="{697000F6-DE95-CB4B-B95B-D749900165E1}"/>
              </a:ext>
            </a:extLst>
          </p:cNvPr>
          <p:cNvSpPr/>
          <p:nvPr/>
        </p:nvSpPr>
        <p:spPr>
          <a:xfrm>
            <a:off x="4883268" y="613391"/>
            <a:ext cx="2447032" cy="541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pitchFamily="2" charset="0"/>
              </a:rPr>
              <a:t>User Selects Vaccine </a:t>
            </a:r>
          </a:p>
        </p:txBody>
      </p:sp>
      <p:sp>
        <p:nvSpPr>
          <p:cNvPr id="31" name="Rectangle 30">
            <a:extLst>
              <a:ext uri="{FF2B5EF4-FFF2-40B4-BE49-F238E27FC236}">
                <a16:creationId xmlns:a16="http://schemas.microsoft.com/office/drawing/2014/main" id="{69E99CB5-C607-6B4D-AEEF-C97BD207E85E}"/>
              </a:ext>
            </a:extLst>
          </p:cNvPr>
          <p:cNvSpPr/>
          <p:nvPr/>
        </p:nvSpPr>
        <p:spPr>
          <a:xfrm>
            <a:off x="7378298" y="43587"/>
            <a:ext cx="2118260" cy="533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pitchFamily="2" charset="0"/>
              </a:rPr>
              <a:t>Pfizer Selected </a:t>
            </a:r>
          </a:p>
        </p:txBody>
      </p:sp>
      <p:pic>
        <p:nvPicPr>
          <p:cNvPr id="12" name="Picture 11">
            <a:extLst>
              <a:ext uri="{FF2B5EF4-FFF2-40B4-BE49-F238E27FC236}">
                <a16:creationId xmlns:a16="http://schemas.microsoft.com/office/drawing/2014/main" id="{50F6FB6F-8A16-004A-AB8B-8F3C11AC1B45}"/>
              </a:ext>
            </a:extLst>
          </p:cNvPr>
          <p:cNvPicPr>
            <a:picLocks noChangeAspect="1"/>
          </p:cNvPicPr>
          <p:nvPr/>
        </p:nvPicPr>
        <p:blipFill>
          <a:blip r:embed="rId5"/>
          <a:stretch>
            <a:fillRect/>
          </a:stretch>
        </p:blipFill>
        <p:spPr>
          <a:xfrm>
            <a:off x="7414205" y="550399"/>
            <a:ext cx="2118260" cy="1522556"/>
          </a:xfrm>
          <a:prstGeom prst="rect">
            <a:avLst/>
          </a:prstGeom>
        </p:spPr>
      </p:pic>
      <p:sp>
        <p:nvSpPr>
          <p:cNvPr id="33" name="Rectangle 32">
            <a:extLst>
              <a:ext uri="{FF2B5EF4-FFF2-40B4-BE49-F238E27FC236}">
                <a16:creationId xmlns:a16="http://schemas.microsoft.com/office/drawing/2014/main" id="{495B9C08-181B-4B46-83ED-E26101130FA1}"/>
              </a:ext>
            </a:extLst>
          </p:cNvPr>
          <p:cNvSpPr/>
          <p:nvPr/>
        </p:nvSpPr>
        <p:spPr>
          <a:xfrm>
            <a:off x="9799840" y="17717"/>
            <a:ext cx="2118260" cy="533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pitchFamily="2" charset="0"/>
              </a:rPr>
              <a:t>Oxford Selected </a:t>
            </a:r>
          </a:p>
        </p:txBody>
      </p:sp>
      <p:sp>
        <p:nvSpPr>
          <p:cNvPr id="34" name="Rectangle 33">
            <a:extLst>
              <a:ext uri="{FF2B5EF4-FFF2-40B4-BE49-F238E27FC236}">
                <a16:creationId xmlns:a16="http://schemas.microsoft.com/office/drawing/2014/main" id="{0010F4FB-846C-9942-BD0C-1DCB41DF6E85}"/>
              </a:ext>
            </a:extLst>
          </p:cNvPr>
          <p:cNvSpPr/>
          <p:nvPr/>
        </p:nvSpPr>
        <p:spPr>
          <a:xfrm>
            <a:off x="7378298" y="2089267"/>
            <a:ext cx="2118260" cy="533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Courier" pitchFamily="2" charset="0"/>
              </a:rPr>
              <a:t>Moderna</a:t>
            </a:r>
            <a:r>
              <a:rPr lang="en-US" dirty="0">
                <a:latin typeface="Courier" pitchFamily="2" charset="0"/>
              </a:rPr>
              <a:t> Selected </a:t>
            </a:r>
          </a:p>
        </p:txBody>
      </p:sp>
      <p:sp>
        <p:nvSpPr>
          <p:cNvPr id="35" name="Rectangle 34">
            <a:extLst>
              <a:ext uri="{FF2B5EF4-FFF2-40B4-BE49-F238E27FC236}">
                <a16:creationId xmlns:a16="http://schemas.microsoft.com/office/drawing/2014/main" id="{BEB10FED-707D-7B41-B0DA-D8ABB80AC59D}"/>
              </a:ext>
            </a:extLst>
          </p:cNvPr>
          <p:cNvSpPr/>
          <p:nvPr/>
        </p:nvSpPr>
        <p:spPr>
          <a:xfrm>
            <a:off x="9832614" y="2029860"/>
            <a:ext cx="2118260" cy="533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pitchFamily="2" charset="0"/>
              </a:rPr>
              <a:t>Sputnik V Selected </a:t>
            </a:r>
          </a:p>
        </p:txBody>
      </p:sp>
      <p:sp>
        <p:nvSpPr>
          <p:cNvPr id="36" name="Rectangle 35">
            <a:extLst>
              <a:ext uri="{FF2B5EF4-FFF2-40B4-BE49-F238E27FC236}">
                <a16:creationId xmlns:a16="http://schemas.microsoft.com/office/drawing/2014/main" id="{4A0CF399-A603-AE46-93FA-6FC970CB01CC}"/>
              </a:ext>
            </a:extLst>
          </p:cNvPr>
          <p:cNvSpPr/>
          <p:nvPr/>
        </p:nvSpPr>
        <p:spPr>
          <a:xfrm>
            <a:off x="4864474" y="4413604"/>
            <a:ext cx="2118260" cy="533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pitchFamily="2" charset="0"/>
              </a:rPr>
              <a:t>Corona Vac selected</a:t>
            </a:r>
          </a:p>
        </p:txBody>
      </p:sp>
      <p:sp>
        <p:nvSpPr>
          <p:cNvPr id="37" name="Rectangle 36">
            <a:extLst>
              <a:ext uri="{FF2B5EF4-FFF2-40B4-BE49-F238E27FC236}">
                <a16:creationId xmlns:a16="http://schemas.microsoft.com/office/drawing/2014/main" id="{2AB9BF66-89C3-0F49-B835-AAE106A21E53}"/>
              </a:ext>
            </a:extLst>
          </p:cNvPr>
          <p:cNvSpPr/>
          <p:nvPr/>
        </p:nvSpPr>
        <p:spPr>
          <a:xfrm>
            <a:off x="7093556" y="4387598"/>
            <a:ext cx="2118260" cy="533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pitchFamily="2" charset="0"/>
              </a:rPr>
              <a:t>No Vaccine selected</a:t>
            </a:r>
          </a:p>
        </p:txBody>
      </p:sp>
      <p:pic>
        <p:nvPicPr>
          <p:cNvPr id="14" name="Picture 13" descr="Text&#10;&#10;Description automatically generated">
            <a:extLst>
              <a:ext uri="{FF2B5EF4-FFF2-40B4-BE49-F238E27FC236}">
                <a16:creationId xmlns:a16="http://schemas.microsoft.com/office/drawing/2014/main" id="{55517296-1EB4-2C40-B004-C124DA3F4B6B}"/>
              </a:ext>
            </a:extLst>
          </p:cNvPr>
          <p:cNvPicPr>
            <a:picLocks noChangeAspect="1"/>
          </p:cNvPicPr>
          <p:nvPr/>
        </p:nvPicPr>
        <p:blipFill>
          <a:blip r:embed="rId6"/>
          <a:stretch>
            <a:fillRect/>
          </a:stretch>
        </p:blipFill>
        <p:spPr>
          <a:xfrm>
            <a:off x="9799840" y="550400"/>
            <a:ext cx="2120116" cy="1522555"/>
          </a:xfrm>
          <a:prstGeom prst="rect">
            <a:avLst/>
          </a:prstGeom>
        </p:spPr>
      </p:pic>
      <p:pic>
        <p:nvPicPr>
          <p:cNvPr id="17" name="Picture 16">
            <a:extLst>
              <a:ext uri="{FF2B5EF4-FFF2-40B4-BE49-F238E27FC236}">
                <a16:creationId xmlns:a16="http://schemas.microsoft.com/office/drawing/2014/main" id="{A9D94C42-580D-E14C-8ACE-C2804A2B290E}"/>
              </a:ext>
            </a:extLst>
          </p:cNvPr>
          <p:cNvPicPr>
            <a:picLocks noChangeAspect="1"/>
          </p:cNvPicPr>
          <p:nvPr/>
        </p:nvPicPr>
        <p:blipFill>
          <a:blip r:embed="rId7"/>
          <a:stretch>
            <a:fillRect/>
          </a:stretch>
        </p:blipFill>
        <p:spPr>
          <a:xfrm>
            <a:off x="7371426" y="2599383"/>
            <a:ext cx="2125132" cy="1347376"/>
          </a:xfrm>
          <a:prstGeom prst="rect">
            <a:avLst/>
          </a:prstGeom>
        </p:spPr>
      </p:pic>
      <p:pic>
        <p:nvPicPr>
          <p:cNvPr id="19" name="Picture 18">
            <a:extLst>
              <a:ext uri="{FF2B5EF4-FFF2-40B4-BE49-F238E27FC236}">
                <a16:creationId xmlns:a16="http://schemas.microsoft.com/office/drawing/2014/main" id="{FD0C420B-7269-7F4A-B262-C2380ACAFD69}"/>
              </a:ext>
            </a:extLst>
          </p:cNvPr>
          <p:cNvPicPr>
            <a:picLocks noChangeAspect="1"/>
          </p:cNvPicPr>
          <p:nvPr/>
        </p:nvPicPr>
        <p:blipFill>
          <a:blip r:embed="rId8"/>
          <a:stretch>
            <a:fillRect/>
          </a:stretch>
        </p:blipFill>
        <p:spPr>
          <a:xfrm>
            <a:off x="9796707" y="2536447"/>
            <a:ext cx="2141361" cy="1379018"/>
          </a:xfrm>
          <a:prstGeom prst="rect">
            <a:avLst/>
          </a:prstGeom>
        </p:spPr>
      </p:pic>
      <p:pic>
        <p:nvPicPr>
          <p:cNvPr id="21" name="Picture 20">
            <a:extLst>
              <a:ext uri="{FF2B5EF4-FFF2-40B4-BE49-F238E27FC236}">
                <a16:creationId xmlns:a16="http://schemas.microsoft.com/office/drawing/2014/main" id="{B4D6229E-17ED-4B46-A78A-1954206F768E}"/>
              </a:ext>
            </a:extLst>
          </p:cNvPr>
          <p:cNvPicPr>
            <a:picLocks noChangeAspect="1"/>
          </p:cNvPicPr>
          <p:nvPr/>
        </p:nvPicPr>
        <p:blipFill>
          <a:blip r:embed="rId9"/>
          <a:stretch>
            <a:fillRect/>
          </a:stretch>
        </p:blipFill>
        <p:spPr>
          <a:xfrm>
            <a:off x="4865432" y="4944325"/>
            <a:ext cx="2118260" cy="1507651"/>
          </a:xfrm>
          <a:prstGeom prst="rect">
            <a:avLst/>
          </a:prstGeom>
        </p:spPr>
      </p:pic>
      <p:pic>
        <p:nvPicPr>
          <p:cNvPr id="25" name="Picture 24">
            <a:extLst>
              <a:ext uri="{FF2B5EF4-FFF2-40B4-BE49-F238E27FC236}">
                <a16:creationId xmlns:a16="http://schemas.microsoft.com/office/drawing/2014/main" id="{F1AD6205-3AA1-D041-AA98-45663EF69080}"/>
              </a:ext>
            </a:extLst>
          </p:cNvPr>
          <p:cNvPicPr>
            <a:picLocks noChangeAspect="1"/>
          </p:cNvPicPr>
          <p:nvPr/>
        </p:nvPicPr>
        <p:blipFill>
          <a:blip r:embed="rId10"/>
          <a:stretch>
            <a:fillRect/>
          </a:stretch>
        </p:blipFill>
        <p:spPr>
          <a:xfrm>
            <a:off x="9302287" y="4825370"/>
            <a:ext cx="2807942" cy="1637707"/>
          </a:xfrm>
          <a:prstGeom prst="rect">
            <a:avLst/>
          </a:prstGeom>
        </p:spPr>
      </p:pic>
      <p:pic>
        <p:nvPicPr>
          <p:cNvPr id="23" name="Picture 22">
            <a:extLst>
              <a:ext uri="{FF2B5EF4-FFF2-40B4-BE49-F238E27FC236}">
                <a16:creationId xmlns:a16="http://schemas.microsoft.com/office/drawing/2014/main" id="{296339F7-57B6-DB47-B88A-E1170F924E68}"/>
              </a:ext>
            </a:extLst>
          </p:cNvPr>
          <p:cNvPicPr>
            <a:picLocks noChangeAspect="1"/>
          </p:cNvPicPr>
          <p:nvPr/>
        </p:nvPicPr>
        <p:blipFill>
          <a:blip r:embed="rId11"/>
          <a:stretch>
            <a:fillRect/>
          </a:stretch>
        </p:blipFill>
        <p:spPr>
          <a:xfrm>
            <a:off x="7101997" y="4917369"/>
            <a:ext cx="2160632" cy="1501200"/>
          </a:xfrm>
          <a:prstGeom prst="rect">
            <a:avLst/>
          </a:prstGeom>
        </p:spPr>
      </p:pic>
    </p:spTree>
    <p:extLst>
      <p:ext uri="{BB962C8B-B14F-4D97-AF65-F5344CB8AC3E}">
        <p14:creationId xmlns:p14="http://schemas.microsoft.com/office/powerpoint/2010/main" val="62916154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9B5D43D3-4601-42FC-9596-FD75ACE8C42F}"/>
              </a:ext>
            </a:extLst>
          </p:cNvPr>
          <p:cNvPicPr>
            <a:picLocks noChangeAspect="1"/>
          </p:cNvPicPr>
          <p:nvPr/>
        </p:nvPicPr>
        <p:blipFill rotWithShape="1">
          <a:blip r:embed="rId2">
            <a:alphaModFix amt="35000"/>
          </a:blip>
          <a:srcRect t="10877" b="4853"/>
          <a:stretch/>
        </p:blipFill>
        <p:spPr>
          <a:xfrm>
            <a:off x="9016" y="32821"/>
            <a:ext cx="12191980" cy="6857999"/>
          </a:xfrm>
          <a:prstGeom prst="rect">
            <a:avLst/>
          </a:prstGeom>
        </p:spPr>
      </p:pic>
      <p:sp>
        <p:nvSpPr>
          <p:cNvPr id="2" name="Title 1">
            <a:extLst>
              <a:ext uri="{FF2B5EF4-FFF2-40B4-BE49-F238E27FC236}">
                <a16:creationId xmlns:a16="http://schemas.microsoft.com/office/drawing/2014/main" id="{B4A6A9A8-C4E1-7149-B0B7-62DC0186C6FB}"/>
              </a:ext>
            </a:extLst>
          </p:cNvPr>
          <p:cNvSpPr>
            <a:spLocks noGrp="1"/>
          </p:cNvSpPr>
          <p:nvPr>
            <p:ph type="title"/>
          </p:nvPr>
        </p:nvSpPr>
        <p:spPr>
          <a:xfrm>
            <a:off x="-525067" y="-1851134"/>
            <a:ext cx="3313164" cy="4726276"/>
          </a:xfrm>
        </p:spPr>
        <p:txBody>
          <a:bodyPr>
            <a:normAutofit/>
          </a:bodyPr>
          <a:lstStyle/>
          <a:p>
            <a:pPr algn="r"/>
            <a:r>
              <a:rPr lang="en-US" sz="2800" dirty="0">
                <a:solidFill>
                  <a:srgbClr val="FFFFFF"/>
                </a:solidFill>
                <a:latin typeface="Courier" pitchFamily="2" charset="0"/>
              </a:rPr>
              <a:t>JavaScript Timed Events</a:t>
            </a:r>
          </a:p>
        </p:txBody>
      </p:sp>
      <p:cxnSp>
        <p:nvCxnSpPr>
          <p:cNvPr id="71" name="Straight Connector 7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64" name="Content Placeholder 2">
            <a:extLst>
              <a:ext uri="{FF2B5EF4-FFF2-40B4-BE49-F238E27FC236}">
                <a16:creationId xmlns:a16="http://schemas.microsoft.com/office/drawing/2014/main" id="{FAF9C1EA-2641-446E-BA9E-1FCF113DE044}"/>
              </a:ext>
            </a:extLst>
          </p:cNvPr>
          <p:cNvGraphicFramePr>
            <a:graphicFrameLocks noGrp="1"/>
          </p:cNvGraphicFramePr>
          <p:nvPr>
            <p:ph idx="1"/>
            <p:extLst>
              <p:ext uri="{D42A27DB-BD31-4B8C-83A1-F6EECF244321}">
                <p14:modId xmlns:p14="http://schemas.microsoft.com/office/powerpoint/2010/main" val="1745196812"/>
              </p:ext>
            </p:extLst>
          </p:nvPr>
        </p:nvGraphicFramePr>
        <p:xfrm>
          <a:off x="41884" y="905776"/>
          <a:ext cx="2370604" cy="2590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FDB06049-0530-0C48-90A9-7E9CC772593F}"/>
              </a:ext>
            </a:extLst>
          </p:cNvPr>
          <p:cNvCxnSpPr/>
          <p:nvPr/>
        </p:nvCxnSpPr>
        <p:spPr>
          <a:xfrm>
            <a:off x="4653372" y="1765005"/>
            <a:ext cx="0" cy="29612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AD2ABD4-3458-ED4A-ADF9-8407353B0EC9}"/>
              </a:ext>
            </a:extLst>
          </p:cNvPr>
          <p:cNvCxnSpPr/>
          <p:nvPr/>
        </p:nvCxnSpPr>
        <p:spPr>
          <a:xfrm>
            <a:off x="3487479" y="255181"/>
            <a:ext cx="0" cy="17012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Text&#10;&#10;Description automatically generated">
            <a:extLst>
              <a:ext uri="{FF2B5EF4-FFF2-40B4-BE49-F238E27FC236}">
                <a16:creationId xmlns:a16="http://schemas.microsoft.com/office/drawing/2014/main" id="{F28D686B-B322-1641-BE7C-5FBFD1FA4D74}"/>
              </a:ext>
            </a:extLst>
          </p:cNvPr>
          <p:cNvPicPr>
            <a:picLocks noChangeAspect="1"/>
          </p:cNvPicPr>
          <p:nvPr/>
        </p:nvPicPr>
        <p:blipFill rotWithShape="1">
          <a:blip r:embed="rId8"/>
          <a:srcRect b="29414"/>
          <a:stretch/>
        </p:blipFill>
        <p:spPr>
          <a:xfrm>
            <a:off x="2977217" y="117586"/>
            <a:ext cx="3405751" cy="2000864"/>
          </a:xfrm>
          <a:prstGeom prst="rect">
            <a:avLst/>
          </a:prstGeom>
        </p:spPr>
      </p:pic>
      <p:pic>
        <p:nvPicPr>
          <p:cNvPr id="13" name="Picture 12">
            <a:extLst>
              <a:ext uri="{FF2B5EF4-FFF2-40B4-BE49-F238E27FC236}">
                <a16:creationId xmlns:a16="http://schemas.microsoft.com/office/drawing/2014/main" id="{BAAB6BBA-F748-6E49-8464-4A28662A81E5}"/>
              </a:ext>
            </a:extLst>
          </p:cNvPr>
          <p:cNvPicPr>
            <a:picLocks noChangeAspect="1"/>
          </p:cNvPicPr>
          <p:nvPr/>
        </p:nvPicPr>
        <p:blipFill>
          <a:blip r:embed="rId9"/>
          <a:stretch>
            <a:fillRect/>
          </a:stretch>
        </p:blipFill>
        <p:spPr>
          <a:xfrm>
            <a:off x="3218870" y="2450267"/>
            <a:ext cx="3505532" cy="906855"/>
          </a:xfrm>
          <a:prstGeom prst="rect">
            <a:avLst/>
          </a:prstGeom>
        </p:spPr>
      </p:pic>
      <p:sp>
        <p:nvSpPr>
          <p:cNvPr id="17" name="Rectangle 16">
            <a:extLst>
              <a:ext uri="{FF2B5EF4-FFF2-40B4-BE49-F238E27FC236}">
                <a16:creationId xmlns:a16="http://schemas.microsoft.com/office/drawing/2014/main" id="{1D64FAA7-F77B-4243-8FE5-545F12F1AB0F}"/>
              </a:ext>
            </a:extLst>
          </p:cNvPr>
          <p:cNvSpPr/>
          <p:nvPr/>
        </p:nvSpPr>
        <p:spPr>
          <a:xfrm>
            <a:off x="85174" y="938523"/>
            <a:ext cx="2352497" cy="74853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2E01101-6E25-7146-9F48-208EAB1D55FA}"/>
              </a:ext>
            </a:extLst>
          </p:cNvPr>
          <p:cNvSpPr/>
          <p:nvPr/>
        </p:nvSpPr>
        <p:spPr>
          <a:xfrm>
            <a:off x="2992292" y="2274841"/>
            <a:ext cx="4154259" cy="2810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pitchFamily="2" charset="0"/>
              </a:rPr>
              <a:t>Example of Timer Running Out </a:t>
            </a:r>
          </a:p>
        </p:txBody>
      </p:sp>
      <p:sp>
        <p:nvSpPr>
          <p:cNvPr id="20" name="Rectangle 19">
            <a:extLst>
              <a:ext uri="{FF2B5EF4-FFF2-40B4-BE49-F238E27FC236}">
                <a16:creationId xmlns:a16="http://schemas.microsoft.com/office/drawing/2014/main" id="{A8266BF4-AEFE-8143-A528-A641E3131DF8}"/>
              </a:ext>
            </a:extLst>
          </p:cNvPr>
          <p:cNvSpPr/>
          <p:nvPr/>
        </p:nvSpPr>
        <p:spPr>
          <a:xfrm>
            <a:off x="2977217" y="25314"/>
            <a:ext cx="2843623" cy="29590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pitchFamily="2" charset="0"/>
              </a:rPr>
              <a:t>Game Timer (5 Mins) </a:t>
            </a:r>
          </a:p>
        </p:txBody>
      </p:sp>
      <p:sp>
        <p:nvSpPr>
          <p:cNvPr id="21" name="Rectangle 20">
            <a:extLst>
              <a:ext uri="{FF2B5EF4-FFF2-40B4-BE49-F238E27FC236}">
                <a16:creationId xmlns:a16="http://schemas.microsoft.com/office/drawing/2014/main" id="{80B31F6B-210F-574E-8B1E-5C649B867406}"/>
              </a:ext>
            </a:extLst>
          </p:cNvPr>
          <p:cNvSpPr/>
          <p:nvPr/>
        </p:nvSpPr>
        <p:spPr>
          <a:xfrm>
            <a:off x="8103911" y="53243"/>
            <a:ext cx="2705856" cy="29590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pitchFamily="2" charset="0"/>
              </a:rPr>
              <a:t>Game Timer Code </a:t>
            </a:r>
          </a:p>
        </p:txBody>
      </p:sp>
      <p:sp>
        <p:nvSpPr>
          <p:cNvPr id="11" name="Rectangle 10">
            <a:extLst>
              <a:ext uri="{FF2B5EF4-FFF2-40B4-BE49-F238E27FC236}">
                <a16:creationId xmlns:a16="http://schemas.microsoft.com/office/drawing/2014/main" id="{E71D067D-7DC0-0D46-AFF1-7AFE5B1EEF1B}"/>
              </a:ext>
            </a:extLst>
          </p:cNvPr>
          <p:cNvSpPr/>
          <p:nvPr/>
        </p:nvSpPr>
        <p:spPr>
          <a:xfrm>
            <a:off x="5877602" y="40365"/>
            <a:ext cx="694481" cy="37211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6C9F960-A713-1349-B00C-2D88A1DD1145}"/>
              </a:ext>
            </a:extLst>
          </p:cNvPr>
          <p:cNvSpPr/>
          <p:nvPr/>
        </p:nvSpPr>
        <p:spPr>
          <a:xfrm>
            <a:off x="36260" y="1858786"/>
            <a:ext cx="2413254" cy="74853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62F126E6-9CD6-CE4C-923B-834614FEC758}"/>
              </a:ext>
            </a:extLst>
          </p:cNvPr>
          <p:cNvSpPr/>
          <p:nvPr/>
        </p:nvSpPr>
        <p:spPr>
          <a:xfrm>
            <a:off x="41884" y="2695910"/>
            <a:ext cx="2413254" cy="76971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D8A8C68-3DD1-3349-82FA-62F6A9A67587}"/>
              </a:ext>
            </a:extLst>
          </p:cNvPr>
          <p:cNvSpPr/>
          <p:nvPr/>
        </p:nvSpPr>
        <p:spPr>
          <a:xfrm>
            <a:off x="7426366" y="4428588"/>
            <a:ext cx="3182439" cy="344919"/>
          </a:xfrm>
          <a:prstGeom prst="rect">
            <a:avLst/>
          </a:prstGeom>
          <a:solidFill>
            <a:srgbClr val="435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pitchFamily="2" charset="0"/>
              </a:rPr>
              <a:t>Individual Room Timer </a:t>
            </a:r>
          </a:p>
        </p:txBody>
      </p:sp>
      <p:pic>
        <p:nvPicPr>
          <p:cNvPr id="18" name="Picture 17">
            <a:extLst>
              <a:ext uri="{FF2B5EF4-FFF2-40B4-BE49-F238E27FC236}">
                <a16:creationId xmlns:a16="http://schemas.microsoft.com/office/drawing/2014/main" id="{5F19AD6A-2B99-4444-B55C-B690192D0CC7}"/>
              </a:ext>
            </a:extLst>
          </p:cNvPr>
          <p:cNvPicPr>
            <a:picLocks noChangeAspect="1"/>
          </p:cNvPicPr>
          <p:nvPr/>
        </p:nvPicPr>
        <p:blipFill>
          <a:blip r:embed="rId10"/>
          <a:stretch>
            <a:fillRect/>
          </a:stretch>
        </p:blipFill>
        <p:spPr>
          <a:xfrm>
            <a:off x="7202259" y="4757035"/>
            <a:ext cx="3833925" cy="1078291"/>
          </a:xfrm>
          <a:prstGeom prst="rect">
            <a:avLst/>
          </a:prstGeom>
        </p:spPr>
      </p:pic>
      <p:sp>
        <p:nvSpPr>
          <p:cNvPr id="31" name="Rectangle 30">
            <a:extLst>
              <a:ext uri="{FF2B5EF4-FFF2-40B4-BE49-F238E27FC236}">
                <a16:creationId xmlns:a16="http://schemas.microsoft.com/office/drawing/2014/main" id="{2EDEDD94-DE20-2247-B5C4-5C7F22A124CD}"/>
              </a:ext>
            </a:extLst>
          </p:cNvPr>
          <p:cNvSpPr/>
          <p:nvPr/>
        </p:nvSpPr>
        <p:spPr>
          <a:xfrm>
            <a:off x="6724402" y="5835326"/>
            <a:ext cx="5060096" cy="806354"/>
          </a:xfrm>
          <a:prstGeom prst="rect">
            <a:avLst/>
          </a:prstGeom>
          <a:solidFill>
            <a:srgbClr val="435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pitchFamily="2" charset="0"/>
              </a:rPr>
              <a:t>This example shows the time it took to complete the find items challenge </a:t>
            </a:r>
          </a:p>
        </p:txBody>
      </p:sp>
      <p:sp>
        <p:nvSpPr>
          <p:cNvPr id="30" name="Rectangle 29">
            <a:extLst>
              <a:ext uri="{FF2B5EF4-FFF2-40B4-BE49-F238E27FC236}">
                <a16:creationId xmlns:a16="http://schemas.microsoft.com/office/drawing/2014/main" id="{5CEC49F1-426D-8C4B-91D2-E26CB776F0CF}"/>
              </a:ext>
            </a:extLst>
          </p:cNvPr>
          <p:cNvSpPr/>
          <p:nvPr/>
        </p:nvSpPr>
        <p:spPr>
          <a:xfrm>
            <a:off x="9393610" y="5101955"/>
            <a:ext cx="375424" cy="248960"/>
          </a:xfrm>
          <a:prstGeom prst="rect">
            <a:avLst/>
          </a:prstGeom>
          <a:noFill/>
          <a:ln w="38100">
            <a:solidFill>
              <a:srgbClr val="4357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F1A08A8F-1919-CA49-B8A7-CB9F861FFE34}"/>
              </a:ext>
            </a:extLst>
          </p:cNvPr>
          <p:cNvPicPr>
            <a:picLocks noChangeAspect="1"/>
          </p:cNvPicPr>
          <p:nvPr/>
        </p:nvPicPr>
        <p:blipFill>
          <a:blip r:embed="rId11"/>
          <a:stretch>
            <a:fillRect/>
          </a:stretch>
        </p:blipFill>
        <p:spPr>
          <a:xfrm>
            <a:off x="7647174" y="387002"/>
            <a:ext cx="4143733" cy="3938471"/>
          </a:xfrm>
          <a:prstGeom prst="rect">
            <a:avLst/>
          </a:prstGeom>
        </p:spPr>
      </p:pic>
      <p:sp>
        <p:nvSpPr>
          <p:cNvPr id="32" name="Rectangle 31">
            <a:extLst>
              <a:ext uri="{FF2B5EF4-FFF2-40B4-BE49-F238E27FC236}">
                <a16:creationId xmlns:a16="http://schemas.microsoft.com/office/drawing/2014/main" id="{B8FA259A-D99A-4F4B-BCEA-FE680BA71047}"/>
              </a:ext>
            </a:extLst>
          </p:cNvPr>
          <p:cNvSpPr/>
          <p:nvPr/>
        </p:nvSpPr>
        <p:spPr>
          <a:xfrm>
            <a:off x="1156984" y="3510826"/>
            <a:ext cx="3789490" cy="304322"/>
          </a:xfrm>
          <a:prstGeom prst="rect">
            <a:avLst/>
          </a:prstGeom>
          <a:solidFill>
            <a:srgbClr val="435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pitchFamily="2" charset="0"/>
              </a:rPr>
              <a:t>Individual Room Timer Code </a:t>
            </a:r>
          </a:p>
        </p:txBody>
      </p:sp>
      <p:pic>
        <p:nvPicPr>
          <p:cNvPr id="23" name="Picture 22">
            <a:extLst>
              <a:ext uri="{FF2B5EF4-FFF2-40B4-BE49-F238E27FC236}">
                <a16:creationId xmlns:a16="http://schemas.microsoft.com/office/drawing/2014/main" id="{56B853AA-A996-A546-92EB-B31E6E1A6343}"/>
              </a:ext>
            </a:extLst>
          </p:cNvPr>
          <p:cNvPicPr>
            <a:picLocks noChangeAspect="1"/>
          </p:cNvPicPr>
          <p:nvPr/>
        </p:nvPicPr>
        <p:blipFill>
          <a:blip r:embed="rId12"/>
          <a:stretch>
            <a:fillRect/>
          </a:stretch>
        </p:blipFill>
        <p:spPr>
          <a:xfrm>
            <a:off x="588818" y="3938761"/>
            <a:ext cx="5315256" cy="2727977"/>
          </a:xfrm>
          <a:prstGeom prst="rect">
            <a:avLst/>
          </a:prstGeom>
        </p:spPr>
      </p:pic>
      <p:sp>
        <p:nvSpPr>
          <p:cNvPr id="35" name="Rectangle 34">
            <a:extLst>
              <a:ext uri="{FF2B5EF4-FFF2-40B4-BE49-F238E27FC236}">
                <a16:creationId xmlns:a16="http://schemas.microsoft.com/office/drawing/2014/main" id="{F1529D66-05F2-1E48-AEAE-322EBFF165AB}"/>
              </a:ext>
            </a:extLst>
          </p:cNvPr>
          <p:cNvSpPr/>
          <p:nvPr/>
        </p:nvSpPr>
        <p:spPr>
          <a:xfrm>
            <a:off x="510154" y="3891882"/>
            <a:ext cx="5393920" cy="274707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5FD9C1C-E9EE-F84B-BC39-A71974CDF845}"/>
              </a:ext>
            </a:extLst>
          </p:cNvPr>
          <p:cNvSpPr/>
          <p:nvPr/>
        </p:nvSpPr>
        <p:spPr>
          <a:xfrm>
            <a:off x="7644093" y="371507"/>
            <a:ext cx="4126816" cy="396946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Bracket 23">
            <a:extLst>
              <a:ext uri="{FF2B5EF4-FFF2-40B4-BE49-F238E27FC236}">
                <a16:creationId xmlns:a16="http://schemas.microsoft.com/office/drawing/2014/main" id="{DD7D60F7-1082-1548-8247-869E1D162D7C}"/>
              </a:ext>
            </a:extLst>
          </p:cNvPr>
          <p:cNvSpPr/>
          <p:nvPr/>
        </p:nvSpPr>
        <p:spPr>
          <a:xfrm>
            <a:off x="4004441" y="4059621"/>
            <a:ext cx="197069" cy="1291293"/>
          </a:xfrm>
          <a:prstGeom prst="rightBracket">
            <a:avLst/>
          </a:prstGeom>
          <a:no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886DACC3-270D-8944-9A1F-1B38C8ADBABC}"/>
              </a:ext>
            </a:extLst>
          </p:cNvPr>
          <p:cNvSpPr txBox="1"/>
          <p:nvPr/>
        </p:nvSpPr>
        <p:spPr>
          <a:xfrm>
            <a:off x="4210526" y="4418244"/>
            <a:ext cx="1619330" cy="430887"/>
          </a:xfrm>
          <a:prstGeom prst="rect">
            <a:avLst/>
          </a:prstGeom>
          <a:noFill/>
        </p:spPr>
        <p:txBody>
          <a:bodyPr wrap="square" rtlCol="0">
            <a:spAutoFit/>
          </a:bodyPr>
          <a:lstStyle/>
          <a:p>
            <a:r>
              <a:rPr lang="en-US" sz="1100" dirty="0">
                <a:solidFill>
                  <a:schemeClr val="bg1"/>
                </a:solidFill>
                <a:latin typeface="Courier" pitchFamily="2" charset="0"/>
              </a:rPr>
              <a:t>Use case Vaccine click check</a:t>
            </a:r>
          </a:p>
        </p:txBody>
      </p:sp>
      <p:sp>
        <p:nvSpPr>
          <p:cNvPr id="39" name="Right Bracket 38">
            <a:extLst>
              <a:ext uri="{FF2B5EF4-FFF2-40B4-BE49-F238E27FC236}">
                <a16:creationId xmlns:a16="http://schemas.microsoft.com/office/drawing/2014/main" id="{0BD50319-DA05-9E44-A85E-6692F15CEF3D}"/>
              </a:ext>
            </a:extLst>
          </p:cNvPr>
          <p:cNvSpPr/>
          <p:nvPr/>
        </p:nvSpPr>
        <p:spPr>
          <a:xfrm>
            <a:off x="4300493" y="5453416"/>
            <a:ext cx="197069" cy="1098675"/>
          </a:xfrm>
          <a:prstGeom prst="rightBracket">
            <a:avLst/>
          </a:prstGeom>
          <a:no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0C5FDA99-6A94-FB4A-83A3-748B0493DC5A}"/>
              </a:ext>
            </a:extLst>
          </p:cNvPr>
          <p:cNvSpPr txBox="1"/>
          <p:nvPr/>
        </p:nvSpPr>
        <p:spPr>
          <a:xfrm>
            <a:off x="4444135" y="5747119"/>
            <a:ext cx="1619330" cy="938719"/>
          </a:xfrm>
          <a:prstGeom prst="rect">
            <a:avLst/>
          </a:prstGeom>
          <a:noFill/>
        </p:spPr>
        <p:txBody>
          <a:bodyPr wrap="square" rtlCol="0">
            <a:spAutoFit/>
          </a:bodyPr>
          <a:lstStyle/>
          <a:p>
            <a:r>
              <a:rPr lang="en-US" sz="1100" dirty="0">
                <a:solidFill>
                  <a:schemeClr val="bg1"/>
                </a:solidFill>
                <a:latin typeface="Courier" pitchFamily="2" charset="0"/>
              </a:rPr>
              <a:t>Once all items found alert displayed and next page displayed</a:t>
            </a:r>
          </a:p>
        </p:txBody>
      </p:sp>
      <p:sp>
        <p:nvSpPr>
          <p:cNvPr id="41" name="Right Bracket 40">
            <a:extLst>
              <a:ext uri="{FF2B5EF4-FFF2-40B4-BE49-F238E27FC236}">
                <a16:creationId xmlns:a16="http://schemas.microsoft.com/office/drawing/2014/main" id="{DA8CD993-0348-E14C-AD89-3A59CB2CCD7A}"/>
              </a:ext>
            </a:extLst>
          </p:cNvPr>
          <p:cNvSpPr/>
          <p:nvPr/>
        </p:nvSpPr>
        <p:spPr>
          <a:xfrm rot="10800000">
            <a:off x="7732176" y="808381"/>
            <a:ext cx="98535" cy="439231"/>
          </a:xfrm>
          <a:prstGeom prst="rightBracket">
            <a:avLst/>
          </a:prstGeom>
          <a:noFill/>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4DA53C0E-184E-3643-B114-E305A4AD0FE9}"/>
              </a:ext>
            </a:extLst>
          </p:cNvPr>
          <p:cNvSpPr txBox="1"/>
          <p:nvPr/>
        </p:nvSpPr>
        <p:spPr>
          <a:xfrm>
            <a:off x="7092793" y="735657"/>
            <a:ext cx="630387" cy="600164"/>
          </a:xfrm>
          <a:prstGeom prst="rect">
            <a:avLst/>
          </a:prstGeom>
          <a:noFill/>
        </p:spPr>
        <p:txBody>
          <a:bodyPr wrap="square" rtlCol="0">
            <a:spAutoFit/>
          </a:bodyPr>
          <a:lstStyle/>
          <a:p>
            <a:pPr algn="r"/>
            <a:r>
              <a:rPr lang="en-US" sz="1100" dirty="0">
                <a:latin typeface="Courier" pitchFamily="2" charset="0"/>
              </a:rPr>
              <a:t>If no time left</a:t>
            </a:r>
          </a:p>
        </p:txBody>
      </p:sp>
      <p:sp>
        <p:nvSpPr>
          <p:cNvPr id="43" name="Right Bracket 42">
            <a:extLst>
              <a:ext uri="{FF2B5EF4-FFF2-40B4-BE49-F238E27FC236}">
                <a16:creationId xmlns:a16="http://schemas.microsoft.com/office/drawing/2014/main" id="{216D3EBD-677B-6943-9785-65514637357E}"/>
              </a:ext>
            </a:extLst>
          </p:cNvPr>
          <p:cNvSpPr/>
          <p:nvPr/>
        </p:nvSpPr>
        <p:spPr>
          <a:xfrm rot="10800000">
            <a:off x="7723180" y="1301027"/>
            <a:ext cx="94290" cy="2637733"/>
          </a:xfrm>
          <a:prstGeom prst="rightBracket">
            <a:avLst/>
          </a:prstGeom>
          <a:noFill/>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07629739-AAA9-614B-87EB-26C98165D619}"/>
              </a:ext>
            </a:extLst>
          </p:cNvPr>
          <p:cNvSpPr txBox="1"/>
          <p:nvPr/>
        </p:nvSpPr>
        <p:spPr>
          <a:xfrm>
            <a:off x="6854177" y="2571376"/>
            <a:ext cx="831000" cy="430887"/>
          </a:xfrm>
          <a:prstGeom prst="rect">
            <a:avLst/>
          </a:prstGeom>
          <a:noFill/>
        </p:spPr>
        <p:txBody>
          <a:bodyPr wrap="square" rtlCol="0">
            <a:spAutoFit/>
          </a:bodyPr>
          <a:lstStyle/>
          <a:p>
            <a:pPr algn="r"/>
            <a:r>
              <a:rPr lang="en-US" sz="1100" dirty="0">
                <a:latin typeface="Courier" pitchFamily="2" charset="0"/>
              </a:rPr>
              <a:t>Display of time</a:t>
            </a:r>
          </a:p>
        </p:txBody>
      </p:sp>
      <p:sp>
        <p:nvSpPr>
          <p:cNvPr id="45" name="Right Bracket 44">
            <a:extLst>
              <a:ext uri="{FF2B5EF4-FFF2-40B4-BE49-F238E27FC236}">
                <a16:creationId xmlns:a16="http://schemas.microsoft.com/office/drawing/2014/main" id="{B21F4511-3DC8-4048-B4D1-6B5BE61F1ADC}"/>
              </a:ext>
            </a:extLst>
          </p:cNvPr>
          <p:cNvSpPr/>
          <p:nvPr/>
        </p:nvSpPr>
        <p:spPr>
          <a:xfrm rot="10800000">
            <a:off x="7518598" y="3961943"/>
            <a:ext cx="98535" cy="439231"/>
          </a:xfrm>
          <a:prstGeom prst="rightBracket">
            <a:avLst/>
          </a:prstGeom>
          <a:noFill/>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C314C806-838E-0645-9346-CB1B1D887BD0}"/>
              </a:ext>
            </a:extLst>
          </p:cNvPr>
          <p:cNvSpPr txBox="1"/>
          <p:nvPr/>
        </p:nvSpPr>
        <p:spPr>
          <a:xfrm>
            <a:off x="6196013" y="3557115"/>
            <a:ext cx="1338715" cy="938719"/>
          </a:xfrm>
          <a:prstGeom prst="rect">
            <a:avLst/>
          </a:prstGeom>
          <a:noFill/>
        </p:spPr>
        <p:txBody>
          <a:bodyPr wrap="square" rtlCol="0">
            <a:spAutoFit/>
          </a:bodyPr>
          <a:lstStyle/>
          <a:p>
            <a:pPr algn="r"/>
            <a:r>
              <a:rPr lang="en-US" sz="1100" dirty="0">
                <a:latin typeface="Courier" pitchFamily="2" charset="0"/>
              </a:rPr>
              <a:t>Place in session storage to pass to next page</a:t>
            </a:r>
          </a:p>
        </p:txBody>
      </p:sp>
    </p:spTree>
    <p:extLst>
      <p:ext uri="{BB962C8B-B14F-4D97-AF65-F5344CB8AC3E}">
        <p14:creationId xmlns:p14="http://schemas.microsoft.com/office/powerpoint/2010/main" val="27217470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7A57295-2710-4920-B99A-4D1FA03A6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ADD654D-AB05-F34C-B599-DEABEFC70AAA}"/>
              </a:ext>
            </a:extLst>
          </p:cNvPr>
          <p:cNvPicPr>
            <a:picLocks noChangeAspect="1"/>
          </p:cNvPicPr>
          <p:nvPr/>
        </p:nvPicPr>
        <p:blipFill rotWithShape="1">
          <a:blip r:embed="rId3">
            <a:alphaModFix amt="35000"/>
          </a:blip>
          <a:srcRect t="10877" b="4853"/>
          <a:stretch/>
        </p:blipFill>
        <p:spPr>
          <a:xfrm>
            <a:off x="-3030" y="115589"/>
            <a:ext cx="12191982" cy="6858000"/>
          </a:xfrm>
          <a:prstGeom prst="rect">
            <a:avLst/>
          </a:prstGeom>
        </p:spPr>
      </p:pic>
      <p:sp useBgFill="1">
        <p:nvSpPr>
          <p:cNvPr id="14" name="Rectangle 9">
            <a:extLst>
              <a:ext uri="{FF2B5EF4-FFF2-40B4-BE49-F238E27FC236}">
                <a16:creationId xmlns:a16="http://schemas.microsoft.com/office/drawing/2014/main" id="{78067929-4D33-4306-9E2F-67C49CDDB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 y="465745"/>
            <a:ext cx="11125200" cy="56394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A6A9A8-C4E1-7149-B0B7-62DC0186C6FB}"/>
              </a:ext>
            </a:extLst>
          </p:cNvPr>
          <p:cNvSpPr>
            <a:spLocks noGrp="1"/>
          </p:cNvSpPr>
          <p:nvPr>
            <p:ph type="title"/>
          </p:nvPr>
        </p:nvSpPr>
        <p:spPr>
          <a:xfrm>
            <a:off x="533400" y="465745"/>
            <a:ext cx="7453356" cy="455450"/>
          </a:xfrm>
        </p:spPr>
        <p:txBody>
          <a:bodyPr>
            <a:normAutofit fontScale="90000"/>
          </a:bodyPr>
          <a:lstStyle/>
          <a:p>
            <a:r>
              <a:rPr lang="en-US" sz="4100" dirty="0">
                <a:latin typeface="Courier" pitchFamily="2" charset="0"/>
              </a:rPr>
              <a:t>JavaScript Timed Events</a:t>
            </a:r>
          </a:p>
        </p:txBody>
      </p:sp>
      <p:cxnSp>
        <p:nvCxnSpPr>
          <p:cNvPr id="15"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ext&#10;&#10;Description automatically generated">
            <a:extLst>
              <a:ext uri="{FF2B5EF4-FFF2-40B4-BE49-F238E27FC236}">
                <a16:creationId xmlns:a16="http://schemas.microsoft.com/office/drawing/2014/main" id="{EB01A7A2-CF2C-C94E-BD23-B046B16CBA0E}"/>
              </a:ext>
            </a:extLst>
          </p:cNvPr>
          <p:cNvPicPr>
            <a:picLocks noGrp="1" noChangeAspect="1"/>
          </p:cNvPicPr>
          <p:nvPr>
            <p:ph idx="1"/>
          </p:nvPr>
        </p:nvPicPr>
        <p:blipFill>
          <a:blip r:embed="rId4"/>
          <a:stretch>
            <a:fillRect/>
          </a:stretch>
        </p:blipFill>
        <p:spPr>
          <a:xfrm>
            <a:off x="626975" y="2455962"/>
            <a:ext cx="3962450" cy="3313427"/>
          </a:xfrm>
        </p:spPr>
      </p:pic>
      <p:pic>
        <p:nvPicPr>
          <p:cNvPr id="6" name="Picture 5">
            <a:extLst>
              <a:ext uri="{FF2B5EF4-FFF2-40B4-BE49-F238E27FC236}">
                <a16:creationId xmlns:a16="http://schemas.microsoft.com/office/drawing/2014/main" id="{16726DA2-F10E-FC4F-AD20-576627E14968}"/>
              </a:ext>
            </a:extLst>
          </p:cNvPr>
          <p:cNvPicPr>
            <a:picLocks noChangeAspect="1"/>
          </p:cNvPicPr>
          <p:nvPr/>
        </p:nvPicPr>
        <p:blipFill>
          <a:blip r:embed="rId5"/>
          <a:stretch>
            <a:fillRect/>
          </a:stretch>
        </p:blipFill>
        <p:spPr>
          <a:xfrm>
            <a:off x="7791947" y="431584"/>
            <a:ext cx="3830820" cy="5655975"/>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C09AF59B-3652-6F44-AA56-386E3F440435}"/>
              </a:ext>
            </a:extLst>
          </p:cNvPr>
          <p:cNvPicPr>
            <a:picLocks noChangeAspect="1"/>
          </p:cNvPicPr>
          <p:nvPr/>
        </p:nvPicPr>
        <p:blipFill>
          <a:blip r:embed="rId6"/>
          <a:stretch>
            <a:fillRect/>
          </a:stretch>
        </p:blipFill>
        <p:spPr>
          <a:xfrm>
            <a:off x="597989" y="915212"/>
            <a:ext cx="3876120" cy="925793"/>
          </a:xfrm>
          <a:prstGeom prst="rect">
            <a:avLst/>
          </a:prstGeom>
        </p:spPr>
      </p:pic>
      <p:sp>
        <p:nvSpPr>
          <p:cNvPr id="11" name="TextBox 10">
            <a:extLst>
              <a:ext uri="{FF2B5EF4-FFF2-40B4-BE49-F238E27FC236}">
                <a16:creationId xmlns:a16="http://schemas.microsoft.com/office/drawing/2014/main" id="{56E26915-D4C2-B54C-9480-17FD895CA266}"/>
              </a:ext>
            </a:extLst>
          </p:cNvPr>
          <p:cNvSpPr txBox="1"/>
          <p:nvPr/>
        </p:nvSpPr>
        <p:spPr>
          <a:xfrm>
            <a:off x="4654297" y="929466"/>
            <a:ext cx="2793250" cy="5078313"/>
          </a:xfrm>
          <a:prstGeom prst="rect">
            <a:avLst/>
          </a:prstGeom>
          <a:noFill/>
        </p:spPr>
        <p:txBody>
          <a:bodyPr wrap="square" rtlCol="0">
            <a:spAutoFit/>
          </a:bodyPr>
          <a:lstStyle/>
          <a:p>
            <a:r>
              <a:rPr lang="en-US" dirty="0"/>
              <a:t>Here we have inserted a snippet of code from the find items page to show how we change the text alongside the timer. This is achieved by placing our text into an array and then displaying it when the timer reaches a certain amount, we have used this method in multiple ways throughout our entire escape room.</a:t>
            </a:r>
          </a:p>
          <a:p>
            <a:endParaRPr lang="en-US" dirty="0"/>
          </a:p>
          <a:p>
            <a:r>
              <a:rPr lang="en-US" dirty="0"/>
              <a:t>For example, we also use this code to change the image/ page the user is at according the the timer</a:t>
            </a:r>
          </a:p>
        </p:txBody>
      </p:sp>
      <p:sp>
        <p:nvSpPr>
          <p:cNvPr id="12" name="Right Bracket 11">
            <a:extLst>
              <a:ext uri="{FF2B5EF4-FFF2-40B4-BE49-F238E27FC236}">
                <a16:creationId xmlns:a16="http://schemas.microsoft.com/office/drawing/2014/main" id="{802F2F88-205E-D445-AA7E-F7B5A0B6071F}"/>
              </a:ext>
            </a:extLst>
          </p:cNvPr>
          <p:cNvSpPr/>
          <p:nvPr/>
        </p:nvSpPr>
        <p:spPr>
          <a:xfrm rot="5400000">
            <a:off x="2405916" y="-218919"/>
            <a:ext cx="214968" cy="3921421"/>
          </a:xfrm>
          <a:prstGeom prst="righ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5864C11E-73C5-D543-85EF-B337FECE961E}"/>
              </a:ext>
            </a:extLst>
          </p:cNvPr>
          <p:cNvSpPr txBox="1"/>
          <p:nvPr/>
        </p:nvSpPr>
        <p:spPr>
          <a:xfrm>
            <a:off x="538809" y="1909939"/>
            <a:ext cx="3962425" cy="415498"/>
          </a:xfrm>
          <a:prstGeom prst="rect">
            <a:avLst/>
          </a:prstGeom>
          <a:noFill/>
        </p:spPr>
        <p:txBody>
          <a:bodyPr wrap="square" rtlCol="0">
            <a:spAutoFit/>
          </a:bodyPr>
          <a:lstStyle/>
          <a:p>
            <a:r>
              <a:rPr lang="en-US" sz="1050" dirty="0"/>
              <a:t>Array of the text that we want to be displayed including the name that was stored in session storage </a:t>
            </a:r>
          </a:p>
        </p:txBody>
      </p:sp>
      <p:sp>
        <p:nvSpPr>
          <p:cNvPr id="17" name="Rectangle 16">
            <a:extLst>
              <a:ext uri="{FF2B5EF4-FFF2-40B4-BE49-F238E27FC236}">
                <a16:creationId xmlns:a16="http://schemas.microsoft.com/office/drawing/2014/main" id="{88BD86DF-A3CD-E049-9BC3-FD4029FB4A25}"/>
              </a:ext>
            </a:extLst>
          </p:cNvPr>
          <p:cNvSpPr/>
          <p:nvPr/>
        </p:nvSpPr>
        <p:spPr>
          <a:xfrm>
            <a:off x="597988" y="2426207"/>
            <a:ext cx="3991429" cy="334318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FCE3EA9-DE73-CD4C-AF9C-83BFF1B7C1C2}"/>
              </a:ext>
            </a:extLst>
          </p:cNvPr>
          <p:cNvSpPr/>
          <p:nvPr/>
        </p:nvSpPr>
        <p:spPr>
          <a:xfrm>
            <a:off x="7647882" y="387992"/>
            <a:ext cx="4013748" cy="563943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218BDAA-E294-564B-9DB0-9979DF98B354}"/>
              </a:ext>
            </a:extLst>
          </p:cNvPr>
          <p:cNvSpPr/>
          <p:nvPr/>
        </p:nvSpPr>
        <p:spPr>
          <a:xfrm>
            <a:off x="7756114" y="496573"/>
            <a:ext cx="3768162" cy="45878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Bracket 20">
            <a:extLst>
              <a:ext uri="{FF2B5EF4-FFF2-40B4-BE49-F238E27FC236}">
                <a16:creationId xmlns:a16="http://schemas.microsoft.com/office/drawing/2014/main" id="{7176D69D-34FF-FC4A-8952-5C875C428B8A}"/>
              </a:ext>
            </a:extLst>
          </p:cNvPr>
          <p:cNvSpPr/>
          <p:nvPr/>
        </p:nvSpPr>
        <p:spPr>
          <a:xfrm rot="10800000">
            <a:off x="7999531" y="2426207"/>
            <a:ext cx="193974" cy="3493330"/>
          </a:xfrm>
          <a:prstGeom prst="rightBracket">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B120E324-9BD5-1D44-9C4D-2D5913837E21}"/>
              </a:ext>
            </a:extLst>
          </p:cNvPr>
          <p:cNvSpPr txBox="1"/>
          <p:nvPr/>
        </p:nvSpPr>
        <p:spPr>
          <a:xfrm rot="16200000">
            <a:off x="7038276" y="4107054"/>
            <a:ext cx="1584641" cy="307777"/>
          </a:xfrm>
          <a:prstGeom prst="rect">
            <a:avLst/>
          </a:prstGeom>
          <a:solidFill>
            <a:schemeClr val="bg1"/>
          </a:solidFill>
        </p:spPr>
        <p:txBody>
          <a:bodyPr wrap="square" rtlCol="0">
            <a:spAutoFit/>
          </a:bodyPr>
          <a:lstStyle/>
          <a:p>
            <a:pPr algn="r"/>
            <a:r>
              <a:rPr lang="en-US" sz="1400" dirty="0"/>
              <a:t>Changing display </a:t>
            </a:r>
          </a:p>
        </p:txBody>
      </p:sp>
    </p:spTree>
    <p:extLst>
      <p:ext uri="{BB962C8B-B14F-4D97-AF65-F5344CB8AC3E}">
        <p14:creationId xmlns:p14="http://schemas.microsoft.com/office/powerpoint/2010/main" val="3308315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B874C19-9B23-4B12-823E-D67615A9B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43949" cy="6858000"/>
          </a:xfrm>
          <a:custGeom>
            <a:avLst/>
            <a:gdLst>
              <a:gd name="connsiteX0" fmla="*/ 956085 w 7743949"/>
              <a:gd name="connsiteY0" fmla="*/ 2071857 h 6858000"/>
              <a:gd name="connsiteX1" fmla="*/ 4999548 w 7743949"/>
              <a:gd name="connsiteY1" fmla="*/ 2071857 h 6858000"/>
              <a:gd name="connsiteX2" fmla="*/ 5619604 w 7743949"/>
              <a:gd name="connsiteY2" fmla="*/ 2437296 h 6858000"/>
              <a:gd name="connsiteX3" fmla="*/ 7645701 w 7743949"/>
              <a:gd name="connsiteY3" fmla="*/ 5926372 h 6858000"/>
              <a:gd name="connsiteX4" fmla="*/ 7645701 w 7743949"/>
              <a:gd name="connsiteY4" fmla="*/ 6639850 h 6858000"/>
              <a:gd name="connsiteX5" fmla="*/ 7538856 w 7743949"/>
              <a:gd name="connsiteY5" fmla="*/ 6823844 h 6858000"/>
              <a:gd name="connsiteX6" fmla="*/ 7519022 w 7743949"/>
              <a:gd name="connsiteY6" fmla="*/ 6858000 h 6858000"/>
              <a:gd name="connsiteX7" fmla="*/ 0 w 7743949"/>
              <a:gd name="connsiteY7" fmla="*/ 6858000 h 6858000"/>
              <a:gd name="connsiteX8" fmla="*/ 0 w 7743949"/>
              <a:gd name="connsiteY8" fmla="*/ 3003362 h 6858000"/>
              <a:gd name="connsiteX9" fmla="*/ 144017 w 7743949"/>
              <a:gd name="connsiteY9" fmla="*/ 2754282 h 6858000"/>
              <a:gd name="connsiteX10" fmla="*/ 327296 w 7743949"/>
              <a:gd name="connsiteY10" fmla="*/ 2437296 h 6858000"/>
              <a:gd name="connsiteX11" fmla="*/ 956085 w 7743949"/>
              <a:gd name="connsiteY11" fmla="*/ 2071857 h 6858000"/>
              <a:gd name="connsiteX12" fmla="*/ 6281397 w 7743949"/>
              <a:gd name="connsiteY12" fmla="*/ 1163923 h 6858000"/>
              <a:gd name="connsiteX13" fmla="*/ 7148441 w 7743949"/>
              <a:gd name="connsiteY13" fmla="*/ 1163923 h 6858000"/>
              <a:gd name="connsiteX14" fmla="*/ 7281401 w 7743949"/>
              <a:gd name="connsiteY14" fmla="*/ 1242285 h 6858000"/>
              <a:gd name="connsiteX15" fmla="*/ 7715859 w 7743949"/>
              <a:gd name="connsiteY15" fmla="*/ 1990451 h 6858000"/>
              <a:gd name="connsiteX16" fmla="*/ 7715859 w 7743949"/>
              <a:gd name="connsiteY16" fmla="*/ 2143443 h 6858000"/>
              <a:gd name="connsiteX17" fmla="*/ 7281401 w 7743949"/>
              <a:gd name="connsiteY17" fmla="*/ 2891610 h 6858000"/>
              <a:gd name="connsiteX18" fmla="*/ 7148441 w 7743949"/>
              <a:gd name="connsiteY18" fmla="*/ 2969971 h 6858000"/>
              <a:gd name="connsiteX19" fmla="*/ 6281397 w 7743949"/>
              <a:gd name="connsiteY19" fmla="*/ 2969971 h 6858000"/>
              <a:gd name="connsiteX20" fmla="*/ 6146565 w 7743949"/>
              <a:gd name="connsiteY20" fmla="*/ 2891610 h 6858000"/>
              <a:gd name="connsiteX21" fmla="*/ 5713979 w 7743949"/>
              <a:gd name="connsiteY21" fmla="*/ 2143443 h 6858000"/>
              <a:gd name="connsiteX22" fmla="*/ 5713979 w 7743949"/>
              <a:gd name="connsiteY22" fmla="*/ 1990451 h 6858000"/>
              <a:gd name="connsiteX23" fmla="*/ 6146565 w 7743949"/>
              <a:gd name="connsiteY23" fmla="*/ 1242285 h 6858000"/>
              <a:gd name="connsiteX24" fmla="*/ 6281397 w 7743949"/>
              <a:gd name="connsiteY24" fmla="*/ 1163923 h 6858000"/>
              <a:gd name="connsiteX25" fmla="*/ 0 w 7743949"/>
              <a:gd name="connsiteY25" fmla="*/ 0 h 6858000"/>
              <a:gd name="connsiteX26" fmla="*/ 6600525 w 7743949"/>
              <a:gd name="connsiteY26" fmla="*/ 0 h 6858000"/>
              <a:gd name="connsiteX27" fmla="*/ 6486618 w 7743949"/>
              <a:gd name="connsiteY27" fmla="*/ 196155 h 6858000"/>
              <a:gd name="connsiteX28" fmla="*/ 5677553 w 7743949"/>
              <a:gd name="connsiteY28" fmla="*/ 1589421 h 6858000"/>
              <a:gd name="connsiteX29" fmla="*/ 5057496 w 7743949"/>
              <a:gd name="connsiteY29" fmla="*/ 1954861 h 6858000"/>
              <a:gd name="connsiteX30" fmla="*/ 1014033 w 7743949"/>
              <a:gd name="connsiteY30" fmla="*/ 1954861 h 6858000"/>
              <a:gd name="connsiteX31" fmla="*/ 385244 w 7743949"/>
              <a:gd name="connsiteY31" fmla="*/ 1589421 h 6858000"/>
              <a:gd name="connsiteX32" fmla="*/ 69234 w 7743949"/>
              <a:gd name="connsiteY32" fmla="*/ 1042874 h 6858000"/>
              <a:gd name="connsiteX33" fmla="*/ 0 w 7743949"/>
              <a:gd name="connsiteY33" fmla="*/ 923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2F5E6C1-2D06-544C-903B-5C98230AAA15}"/>
              </a:ext>
            </a:extLst>
          </p:cNvPr>
          <p:cNvSpPr>
            <a:spLocks noGrp="1"/>
          </p:cNvSpPr>
          <p:nvPr>
            <p:ph type="title"/>
          </p:nvPr>
        </p:nvSpPr>
        <p:spPr>
          <a:xfrm>
            <a:off x="0" y="-368599"/>
            <a:ext cx="6584582" cy="1351722"/>
          </a:xfrm>
        </p:spPr>
        <p:txBody>
          <a:bodyPr anchor="ctr">
            <a:normAutofit/>
          </a:bodyPr>
          <a:lstStyle/>
          <a:p>
            <a:r>
              <a:rPr lang="en-US" sz="4000" dirty="0">
                <a:solidFill>
                  <a:schemeClr val="bg1"/>
                </a:solidFill>
                <a:latin typeface="Courier" pitchFamily="2" charset="0"/>
              </a:rPr>
              <a:t>Escape Room Elements </a:t>
            </a:r>
          </a:p>
        </p:txBody>
      </p:sp>
      <p:pic>
        <p:nvPicPr>
          <p:cNvPr id="4" name="Picture 3" descr="A picture containing text&#10;&#10;Description automatically generated">
            <a:extLst>
              <a:ext uri="{FF2B5EF4-FFF2-40B4-BE49-F238E27FC236}">
                <a16:creationId xmlns:a16="http://schemas.microsoft.com/office/drawing/2014/main" id="{C3AB16BF-06A3-7340-9372-F8562372C2B3}"/>
              </a:ext>
            </a:extLst>
          </p:cNvPr>
          <p:cNvPicPr>
            <a:picLocks noChangeAspect="1"/>
          </p:cNvPicPr>
          <p:nvPr/>
        </p:nvPicPr>
        <p:blipFill>
          <a:blip r:embed="rId2"/>
          <a:stretch>
            <a:fillRect/>
          </a:stretch>
        </p:blipFill>
        <p:spPr>
          <a:xfrm>
            <a:off x="10189028" y="-39409"/>
            <a:ext cx="2387345" cy="1551774"/>
          </a:xfrm>
          <a:prstGeom prst="rect">
            <a:avLst/>
          </a:prstGeom>
        </p:spPr>
      </p:pic>
      <p:sp>
        <p:nvSpPr>
          <p:cNvPr id="5" name="TextBox 4">
            <a:extLst>
              <a:ext uri="{FF2B5EF4-FFF2-40B4-BE49-F238E27FC236}">
                <a16:creationId xmlns:a16="http://schemas.microsoft.com/office/drawing/2014/main" id="{DDA1AE3B-9FB7-DE4C-BC82-CBCC43CD07D7}"/>
              </a:ext>
            </a:extLst>
          </p:cNvPr>
          <p:cNvSpPr txBox="1"/>
          <p:nvPr/>
        </p:nvSpPr>
        <p:spPr>
          <a:xfrm>
            <a:off x="130629" y="574766"/>
            <a:ext cx="3344091" cy="369332"/>
          </a:xfrm>
          <a:prstGeom prst="rect">
            <a:avLst/>
          </a:prstGeom>
          <a:noFill/>
        </p:spPr>
        <p:txBody>
          <a:bodyPr wrap="square" rtlCol="0">
            <a:spAutoFit/>
          </a:bodyPr>
          <a:lstStyle/>
          <a:p>
            <a:r>
              <a:rPr lang="en-US" dirty="0">
                <a:solidFill>
                  <a:schemeClr val="bg1"/>
                </a:solidFill>
                <a:latin typeface="Courier" pitchFamily="2" charset="0"/>
              </a:rPr>
              <a:t>Fuse Box</a:t>
            </a:r>
          </a:p>
        </p:txBody>
      </p:sp>
      <p:pic>
        <p:nvPicPr>
          <p:cNvPr id="10" name="Picture 9">
            <a:extLst>
              <a:ext uri="{FF2B5EF4-FFF2-40B4-BE49-F238E27FC236}">
                <a16:creationId xmlns:a16="http://schemas.microsoft.com/office/drawing/2014/main" id="{E3837E8B-FB64-40D3-8D14-A55930A36369}"/>
              </a:ext>
            </a:extLst>
          </p:cNvPr>
          <p:cNvPicPr>
            <a:picLocks noChangeAspect="1"/>
          </p:cNvPicPr>
          <p:nvPr/>
        </p:nvPicPr>
        <p:blipFill>
          <a:blip r:embed="rId3"/>
          <a:stretch>
            <a:fillRect/>
          </a:stretch>
        </p:blipFill>
        <p:spPr>
          <a:xfrm>
            <a:off x="6682023" y="1974402"/>
            <a:ext cx="5057820" cy="4003393"/>
          </a:xfrm>
          <a:prstGeom prst="rect">
            <a:avLst/>
          </a:prstGeom>
        </p:spPr>
      </p:pic>
      <p:sp>
        <p:nvSpPr>
          <p:cNvPr id="12" name="Rectangle 11">
            <a:extLst>
              <a:ext uri="{FF2B5EF4-FFF2-40B4-BE49-F238E27FC236}">
                <a16:creationId xmlns:a16="http://schemas.microsoft.com/office/drawing/2014/main" id="{12CFCF63-D101-4D06-BE8C-052363A1BE49}"/>
              </a:ext>
            </a:extLst>
          </p:cNvPr>
          <p:cNvSpPr/>
          <p:nvPr/>
        </p:nvSpPr>
        <p:spPr>
          <a:xfrm>
            <a:off x="185169" y="1518864"/>
            <a:ext cx="5324809" cy="1988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The fuse box game was created by using the HTML element ‘canvas’ to draw on the web page. The </a:t>
            </a:r>
            <a:r>
              <a:rPr lang="en-GB" sz="1400" dirty="0">
                <a:solidFill>
                  <a:schemeClr val="tx1"/>
                </a:solidFill>
              </a:rPr>
              <a:t>colours</a:t>
            </a:r>
            <a:r>
              <a:rPr lang="en-US" sz="1400" dirty="0">
                <a:solidFill>
                  <a:schemeClr val="tx1"/>
                </a:solidFill>
              </a:rPr>
              <a:t> of the </a:t>
            </a:r>
            <a:r>
              <a:rPr lang="en-GB" sz="1400" dirty="0">
                <a:solidFill>
                  <a:schemeClr val="tx1"/>
                </a:solidFill>
              </a:rPr>
              <a:t>wires are randomly generated and are checked if they are similar to the other wire colours by checking how close the RGB values are. The position of the start and end connectors are also random, so the corresponding connectors are different for each playthrough. All the code to create the fuse box game could not fit onto this slide so the function to begin the drawing is shown below but if you wish to see the code in its entirety just go to fuseboxScript.js. </a:t>
            </a:r>
            <a:endParaRPr lang="en-US" sz="1400" dirty="0">
              <a:solidFill>
                <a:schemeClr val="tx1"/>
              </a:solidFill>
            </a:endParaRPr>
          </a:p>
        </p:txBody>
      </p:sp>
      <p:pic>
        <p:nvPicPr>
          <p:cNvPr id="8" name="Picture 7">
            <a:extLst>
              <a:ext uri="{FF2B5EF4-FFF2-40B4-BE49-F238E27FC236}">
                <a16:creationId xmlns:a16="http://schemas.microsoft.com/office/drawing/2014/main" id="{775ED20F-FE43-49F9-A337-296C557616B5}"/>
              </a:ext>
            </a:extLst>
          </p:cNvPr>
          <p:cNvPicPr>
            <a:picLocks noChangeAspect="1"/>
          </p:cNvPicPr>
          <p:nvPr/>
        </p:nvPicPr>
        <p:blipFill>
          <a:blip r:embed="rId4"/>
          <a:stretch>
            <a:fillRect/>
          </a:stretch>
        </p:blipFill>
        <p:spPr>
          <a:xfrm>
            <a:off x="185991" y="4093737"/>
            <a:ext cx="5383786" cy="2328408"/>
          </a:xfrm>
          <a:prstGeom prst="rect">
            <a:avLst/>
          </a:prstGeom>
        </p:spPr>
      </p:pic>
      <p:sp>
        <p:nvSpPr>
          <p:cNvPr id="16" name="TextBox 15">
            <a:extLst>
              <a:ext uri="{FF2B5EF4-FFF2-40B4-BE49-F238E27FC236}">
                <a16:creationId xmlns:a16="http://schemas.microsoft.com/office/drawing/2014/main" id="{C6C66983-EFF5-4A37-BB14-AC258BD94ED5}"/>
              </a:ext>
            </a:extLst>
          </p:cNvPr>
          <p:cNvSpPr txBox="1"/>
          <p:nvPr/>
        </p:nvSpPr>
        <p:spPr>
          <a:xfrm>
            <a:off x="185169" y="3719244"/>
            <a:ext cx="5383786" cy="369332"/>
          </a:xfrm>
          <a:prstGeom prst="rect">
            <a:avLst/>
          </a:prstGeom>
          <a:noFill/>
        </p:spPr>
        <p:txBody>
          <a:bodyPr wrap="square" rtlCol="0">
            <a:spAutoFit/>
          </a:bodyPr>
          <a:lstStyle/>
          <a:p>
            <a:r>
              <a:rPr lang="en-US" dirty="0">
                <a:solidFill>
                  <a:schemeClr val="bg1"/>
                </a:solidFill>
              </a:rPr>
              <a:t>The function which starts the drawing of the wire:</a:t>
            </a:r>
            <a:endParaRPr lang="en-GB" dirty="0">
              <a:solidFill>
                <a:schemeClr val="bg1"/>
              </a:solidFill>
            </a:endParaRPr>
          </a:p>
        </p:txBody>
      </p:sp>
    </p:spTree>
    <p:extLst>
      <p:ext uri="{BB962C8B-B14F-4D97-AF65-F5344CB8AC3E}">
        <p14:creationId xmlns:p14="http://schemas.microsoft.com/office/powerpoint/2010/main" val="107331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B874C19-9B23-4B12-823E-D67615A9B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43949" cy="6858000"/>
          </a:xfrm>
          <a:custGeom>
            <a:avLst/>
            <a:gdLst>
              <a:gd name="connsiteX0" fmla="*/ 956085 w 7743949"/>
              <a:gd name="connsiteY0" fmla="*/ 2071857 h 6858000"/>
              <a:gd name="connsiteX1" fmla="*/ 4999548 w 7743949"/>
              <a:gd name="connsiteY1" fmla="*/ 2071857 h 6858000"/>
              <a:gd name="connsiteX2" fmla="*/ 5619604 w 7743949"/>
              <a:gd name="connsiteY2" fmla="*/ 2437296 h 6858000"/>
              <a:gd name="connsiteX3" fmla="*/ 7645701 w 7743949"/>
              <a:gd name="connsiteY3" fmla="*/ 5926372 h 6858000"/>
              <a:gd name="connsiteX4" fmla="*/ 7645701 w 7743949"/>
              <a:gd name="connsiteY4" fmla="*/ 6639850 h 6858000"/>
              <a:gd name="connsiteX5" fmla="*/ 7538856 w 7743949"/>
              <a:gd name="connsiteY5" fmla="*/ 6823844 h 6858000"/>
              <a:gd name="connsiteX6" fmla="*/ 7519022 w 7743949"/>
              <a:gd name="connsiteY6" fmla="*/ 6858000 h 6858000"/>
              <a:gd name="connsiteX7" fmla="*/ 0 w 7743949"/>
              <a:gd name="connsiteY7" fmla="*/ 6858000 h 6858000"/>
              <a:gd name="connsiteX8" fmla="*/ 0 w 7743949"/>
              <a:gd name="connsiteY8" fmla="*/ 3003362 h 6858000"/>
              <a:gd name="connsiteX9" fmla="*/ 144017 w 7743949"/>
              <a:gd name="connsiteY9" fmla="*/ 2754282 h 6858000"/>
              <a:gd name="connsiteX10" fmla="*/ 327296 w 7743949"/>
              <a:gd name="connsiteY10" fmla="*/ 2437296 h 6858000"/>
              <a:gd name="connsiteX11" fmla="*/ 956085 w 7743949"/>
              <a:gd name="connsiteY11" fmla="*/ 2071857 h 6858000"/>
              <a:gd name="connsiteX12" fmla="*/ 6281397 w 7743949"/>
              <a:gd name="connsiteY12" fmla="*/ 1163923 h 6858000"/>
              <a:gd name="connsiteX13" fmla="*/ 7148441 w 7743949"/>
              <a:gd name="connsiteY13" fmla="*/ 1163923 h 6858000"/>
              <a:gd name="connsiteX14" fmla="*/ 7281401 w 7743949"/>
              <a:gd name="connsiteY14" fmla="*/ 1242285 h 6858000"/>
              <a:gd name="connsiteX15" fmla="*/ 7715859 w 7743949"/>
              <a:gd name="connsiteY15" fmla="*/ 1990451 h 6858000"/>
              <a:gd name="connsiteX16" fmla="*/ 7715859 w 7743949"/>
              <a:gd name="connsiteY16" fmla="*/ 2143443 h 6858000"/>
              <a:gd name="connsiteX17" fmla="*/ 7281401 w 7743949"/>
              <a:gd name="connsiteY17" fmla="*/ 2891610 h 6858000"/>
              <a:gd name="connsiteX18" fmla="*/ 7148441 w 7743949"/>
              <a:gd name="connsiteY18" fmla="*/ 2969971 h 6858000"/>
              <a:gd name="connsiteX19" fmla="*/ 6281397 w 7743949"/>
              <a:gd name="connsiteY19" fmla="*/ 2969971 h 6858000"/>
              <a:gd name="connsiteX20" fmla="*/ 6146565 w 7743949"/>
              <a:gd name="connsiteY20" fmla="*/ 2891610 h 6858000"/>
              <a:gd name="connsiteX21" fmla="*/ 5713979 w 7743949"/>
              <a:gd name="connsiteY21" fmla="*/ 2143443 h 6858000"/>
              <a:gd name="connsiteX22" fmla="*/ 5713979 w 7743949"/>
              <a:gd name="connsiteY22" fmla="*/ 1990451 h 6858000"/>
              <a:gd name="connsiteX23" fmla="*/ 6146565 w 7743949"/>
              <a:gd name="connsiteY23" fmla="*/ 1242285 h 6858000"/>
              <a:gd name="connsiteX24" fmla="*/ 6281397 w 7743949"/>
              <a:gd name="connsiteY24" fmla="*/ 1163923 h 6858000"/>
              <a:gd name="connsiteX25" fmla="*/ 0 w 7743949"/>
              <a:gd name="connsiteY25" fmla="*/ 0 h 6858000"/>
              <a:gd name="connsiteX26" fmla="*/ 6600525 w 7743949"/>
              <a:gd name="connsiteY26" fmla="*/ 0 h 6858000"/>
              <a:gd name="connsiteX27" fmla="*/ 6486618 w 7743949"/>
              <a:gd name="connsiteY27" fmla="*/ 196155 h 6858000"/>
              <a:gd name="connsiteX28" fmla="*/ 5677553 w 7743949"/>
              <a:gd name="connsiteY28" fmla="*/ 1589421 h 6858000"/>
              <a:gd name="connsiteX29" fmla="*/ 5057496 w 7743949"/>
              <a:gd name="connsiteY29" fmla="*/ 1954861 h 6858000"/>
              <a:gd name="connsiteX30" fmla="*/ 1014033 w 7743949"/>
              <a:gd name="connsiteY30" fmla="*/ 1954861 h 6858000"/>
              <a:gd name="connsiteX31" fmla="*/ 385244 w 7743949"/>
              <a:gd name="connsiteY31" fmla="*/ 1589421 h 6858000"/>
              <a:gd name="connsiteX32" fmla="*/ 69234 w 7743949"/>
              <a:gd name="connsiteY32" fmla="*/ 1042874 h 6858000"/>
              <a:gd name="connsiteX33" fmla="*/ 0 w 7743949"/>
              <a:gd name="connsiteY33" fmla="*/ 923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A picture containing text&#10;&#10;Description automatically generated">
            <a:extLst>
              <a:ext uri="{FF2B5EF4-FFF2-40B4-BE49-F238E27FC236}">
                <a16:creationId xmlns:a16="http://schemas.microsoft.com/office/drawing/2014/main" id="{C3AB16BF-06A3-7340-9372-F8562372C2B3}"/>
              </a:ext>
            </a:extLst>
          </p:cNvPr>
          <p:cNvPicPr>
            <a:picLocks noChangeAspect="1"/>
          </p:cNvPicPr>
          <p:nvPr/>
        </p:nvPicPr>
        <p:blipFill>
          <a:blip r:embed="rId3"/>
          <a:stretch>
            <a:fillRect/>
          </a:stretch>
        </p:blipFill>
        <p:spPr>
          <a:xfrm>
            <a:off x="10103972" y="0"/>
            <a:ext cx="2532498" cy="1646123"/>
          </a:xfrm>
          <a:prstGeom prst="rect">
            <a:avLst/>
          </a:prstGeom>
        </p:spPr>
      </p:pic>
      <p:sp>
        <p:nvSpPr>
          <p:cNvPr id="10" name="TextBox 9">
            <a:extLst>
              <a:ext uri="{FF2B5EF4-FFF2-40B4-BE49-F238E27FC236}">
                <a16:creationId xmlns:a16="http://schemas.microsoft.com/office/drawing/2014/main" id="{595F3A1A-32A0-774D-A6C8-EE68BB6810DE}"/>
              </a:ext>
            </a:extLst>
          </p:cNvPr>
          <p:cNvSpPr txBox="1"/>
          <p:nvPr/>
        </p:nvSpPr>
        <p:spPr>
          <a:xfrm>
            <a:off x="142790" y="27637"/>
            <a:ext cx="3344091" cy="461665"/>
          </a:xfrm>
          <a:prstGeom prst="rect">
            <a:avLst/>
          </a:prstGeom>
          <a:noFill/>
        </p:spPr>
        <p:txBody>
          <a:bodyPr wrap="square" rtlCol="0">
            <a:spAutoFit/>
          </a:bodyPr>
          <a:lstStyle/>
          <a:p>
            <a:r>
              <a:rPr lang="en-US" sz="2400" b="1" dirty="0">
                <a:solidFill>
                  <a:schemeClr val="bg1"/>
                </a:solidFill>
                <a:latin typeface="Courier" pitchFamily="2" charset="0"/>
              </a:rPr>
              <a:t>Torch Effect </a:t>
            </a:r>
          </a:p>
        </p:txBody>
      </p:sp>
      <p:sp>
        <p:nvSpPr>
          <p:cNvPr id="12" name="TextBox 11">
            <a:extLst>
              <a:ext uri="{FF2B5EF4-FFF2-40B4-BE49-F238E27FC236}">
                <a16:creationId xmlns:a16="http://schemas.microsoft.com/office/drawing/2014/main" id="{AA78A9D0-DF58-A145-A7DF-95FDF0791014}"/>
              </a:ext>
            </a:extLst>
          </p:cNvPr>
          <p:cNvSpPr txBox="1"/>
          <p:nvPr/>
        </p:nvSpPr>
        <p:spPr>
          <a:xfrm>
            <a:off x="5846904" y="0"/>
            <a:ext cx="3344091" cy="461665"/>
          </a:xfrm>
          <a:prstGeom prst="rect">
            <a:avLst/>
          </a:prstGeom>
          <a:noFill/>
        </p:spPr>
        <p:txBody>
          <a:bodyPr wrap="square" rtlCol="0">
            <a:spAutoFit/>
          </a:bodyPr>
          <a:lstStyle/>
          <a:p>
            <a:r>
              <a:rPr lang="en-US" sz="2400" b="1" dirty="0">
                <a:solidFill>
                  <a:schemeClr val="bg2">
                    <a:lumMod val="75000"/>
                  </a:schemeClr>
                </a:solidFill>
                <a:latin typeface="Courier" pitchFamily="2" charset="0"/>
              </a:rPr>
              <a:t>Fridge Maze</a:t>
            </a:r>
          </a:p>
        </p:txBody>
      </p:sp>
      <p:cxnSp>
        <p:nvCxnSpPr>
          <p:cNvPr id="8" name="Straight Connector 7">
            <a:extLst>
              <a:ext uri="{FF2B5EF4-FFF2-40B4-BE49-F238E27FC236}">
                <a16:creationId xmlns:a16="http://schemas.microsoft.com/office/drawing/2014/main" id="{78543B20-C3F5-A549-B338-604183D5EB35}"/>
              </a:ext>
            </a:extLst>
          </p:cNvPr>
          <p:cNvCxnSpPr>
            <a:cxnSpLocks/>
          </p:cNvCxnSpPr>
          <p:nvPr/>
        </p:nvCxnSpPr>
        <p:spPr>
          <a:xfrm>
            <a:off x="5512526" y="653144"/>
            <a:ext cx="112310" cy="600891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F5D4327F-342B-C544-A812-A2B64E163F9F}"/>
              </a:ext>
            </a:extLst>
          </p:cNvPr>
          <p:cNvPicPr>
            <a:picLocks noChangeAspect="1"/>
          </p:cNvPicPr>
          <p:nvPr/>
        </p:nvPicPr>
        <p:blipFill>
          <a:blip r:embed="rId4"/>
          <a:stretch>
            <a:fillRect/>
          </a:stretch>
        </p:blipFill>
        <p:spPr>
          <a:xfrm>
            <a:off x="6119461" y="516939"/>
            <a:ext cx="1421154" cy="2774901"/>
          </a:xfrm>
          <a:prstGeom prst="rect">
            <a:avLst/>
          </a:prstGeom>
        </p:spPr>
      </p:pic>
      <p:sp>
        <p:nvSpPr>
          <p:cNvPr id="18" name="Rectangle 17">
            <a:extLst>
              <a:ext uri="{FF2B5EF4-FFF2-40B4-BE49-F238E27FC236}">
                <a16:creationId xmlns:a16="http://schemas.microsoft.com/office/drawing/2014/main" id="{BBE232FF-95C0-7C4B-8058-E830C332C14E}"/>
              </a:ext>
            </a:extLst>
          </p:cNvPr>
          <p:cNvSpPr/>
          <p:nvPr/>
        </p:nvSpPr>
        <p:spPr>
          <a:xfrm>
            <a:off x="2753940" y="516939"/>
            <a:ext cx="2648495" cy="19180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The torch effect has been implemented using custom CSS properties to store the position of the cursor in a way in which a CSS file can access them. The radial-gradient function within CSS has been used in conjunction within the background property to create this effect.</a:t>
            </a:r>
          </a:p>
        </p:txBody>
      </p:sp>
      <p:sp>
        <p:nvSpPr>
          <p:cNvPr id="19" name="Rectangle 18">
            <a:extLst>
              <a:ext uri="{FF2B5EF4-FFF2-40B4-BE49-F238E27FC236}">
                <a16:creationId xmlns:a16="http://schemas.microsoft.com/office/drawing/2014/main" id="{EA4D0D68-5590-8446-8BE8-DD80332261D4}"/>
              </a:ext>
            </a:extLst>
          </p:cNvPr>
          <p:cNvSpPr/>
          <p:nvPr/>
        </p:nvSpPr>
        <p:spPr>
          <a:xfrm>
            <a:off x="7833170" y="526488"/>
            <a:ext cx="1814314" cy="26508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The maze game has been implemented using a draggable item with restrictive outer maze borders and restrictive inner maze walls. The draggable item returns to the initial position if it touches any restrictive boundary.</a:t>
            </a:r>
          </a:p>
        </p:txBody>
      </p:sp>
      <p:pic>
        <p:nvPicPr>
          <p:cNvPr id="20" name="Picture 19">
            <a:extLst>
              <a:ext uri="{FF2B5EF4-FFF2-40B4-BE49-F238E27FC236}">
                <a16:creationId xmlns:a16="http://schemas.microsoft.com/office/drawing/2014/main" id="{406DC970-0102-4DB5-99A7-EDD45B08870A}"/>
              </a:ext>
            </a:extLst>
          </p:cNvPr>
          <p:cNvPicPr>
            <a:picLocks noChangeAspect="1"/>
          </p:cNvPicPr>
          <p:nvPr/>
        </p:nvPicPr>
        <p:blipFill>
          <a:blip r:embed="rId5"/>
          <a:stretch>
            <a:fillRect/>
          </a:stretch>
        </p:blipFill>
        <p:spPr>
          <a:xfrm>
            <a:off x="397515" y="516938"/>
            <a:ext cx="2167736" cy="1918037"/>
          </a:xfrm>
          <a:prstGeom prst="rect">
            <a:avLst/>
          </a:prstGeom>
        </p:spPr>
      </p:pic>
      <p:pic>
        <p:nvPicPr>
          <p:cNvPr id="3" name="Picture 2" descr="JavaScript code for torch effect">
            <a:extLst>
              <a:ext uri="{FF2B5EF4-FFF2-40B4-BE49-F238E27FC236}">
                <a16:creationId xmlns:a16="http://schemas.microsoft.com/office/drawing/2014/main" id="{6AD13BAA-3E65-4143-8BCD-32E58C85BFFB}"/>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198002" y="3043051"/>
            <a:ext cx="3959438" cy="947029"/>
          </a:xfrm>
          <a:prstGeom prst="rect">
            <a:avLst/>
          </a:prstGeom>
        </p:spPr>
      </p:pic>
      <p:sp>
        <p:nvSpPr>
          <p:cNvPr id="13" name="TextBox 12">
            <a:extLst>
              <a:ext uri="{FF2B5EF4-FFF2-40B4-BE49-F238E27FC236}">
                <a16:creationId xmlns:a16="http://schemas.microsoft.com/office/drawing/2014/main" id="{E6D09D2A-3706-43BD-9483-D17DBE462A45}"/>
              </a:ext>
            </a:extLst>
          </p:cNvPr>
          <p:cNvSpPr txBox="1"/>
          <p:nvPr/>
        </p:nvSpPr>
        <p:spPr>
          <a:xfrm>
            <a:off x="191895" y="2608097"/>
            <a:ext cx="3006811" cy="369332"/>
          </a:xfrm>
          <a:prstGeom prst="rect">
            <a:avLst/>
          </a:prstGeom>
          <a:noFill/>
        </p:spPr>
        <p:txBody>
          <a:bodyPr wrap="square" rtlCol="0">
            <a:spAutoFit/>
          </a:bodyPr>
          <a:lstStyle/>
          <a:p>
            <a:r>
              <a:rPr lang="en-US" dirty="0">
                <a:solidFill>
                  <a:schemeClr val="bg1"/>
                </a:solidFill>
              </a:rPr>
              <a:t>JavaScript Code:</a:t>
            </a:r>
            <a:endParaRPr lang="en-GB" dirty="0">
              <a:solidFill>
                <a:schemeClr val="bg1"/>
              </a:solidFill>
            </a:endParaRPr>
          </a:p>
        </p:txBody>
      </p:sp>
      <p:pic>
        <p:nvPicPr>
          <p:cNvPr id="23" name="Picture 22">
            <a:extLst>
              <a:ext uri="{FF2B5EF4-FFF2-40B4-BE49-F238E27FC236}">
                <a16:creationId xmlns:a16="http://schemas.microsoft.com/office/drawing/2014/main" id="{6D49A6F0-5F16-4423-82D8-BB919DEA3225}"/>
              </a:ext>
            </a:extLst>
          </p:cNvPr>
          <p:cNvPicPr>
            <a:picLocks noChangeAspect="1"/>
          </p:cNvPicPr>
          <p:nvPr/>
        </p:nvPicPr>
        <p:blipFill>
          <a:blip r:embed="rId7"/>
          <a:stretch>
            <a:fillRect/>
          </a:stretch>
        </p:blipFill>
        <p:spPr>
          <a:xfrm>
            <a:off x="198002" y="4423026"/>
            <a:ext cx="4876785" cy="2405104"/>
          </a:xfrm>
          <a:prstGeom prst="rect">
            <a:avLst/>
          </a:prstGeom>
        </p:spPr>
      </p:pic>
      <p:sp>
        <p:nvSpPr>
          <p:cNvPr id="24" name="TextBox 23">
            <a:extLst>
              <a:ext uri="{FF2B5EF4-FFF2-40B4-BE49-F238E27FC236}">
                <a16:creationId xmlns:a16="http://schemas.microsoft.com/office/drawing/2014/main" id="{8A52BC68-0085-4429-8492-68A3139260A4}"/>
              </a:ext>
            </a:extLst>
          </p:cNvPr>
          <p:cNvSpPr txBox="1"/>
          <p:nvPr/>
        </p:nvSpPr>
        <p:spPr>
          <a:xfrm>
            <a:off x="198002" y="4005928"/>
            <a:ext cx="3006811" cy="369332"/>
          </a:xfrm>
          <a:prstGeom prst="rect">
            <a:avLst/>
          </a:prstGeom>
          <a:noFill/>
        </p:spPr>
        <p:txBody>
          <a:bodyPr wrap="square" rtlCol="0">
            <a:spAutoFit/>
          </a:bodyPr>
          <a:lstStyle/>
          <a:p>
            <a:r>
              <a:rPr lang="en-US" dirty="0">
                <a:solidFill>
                  <a:schemeClr val="bg1"/>
                </a:solidFill>
              </a:rPr>
              <a:t>CSS Code:</a:t>
            </a:r>
            <a:endParaRPr lang="en-GB" dirty="0">
              <a:solidFill>
                <a:schemeClr val="bg1"/>
              </a:solidFill>
            </a:endParaRPr>
          </a:p>
        </p:txBody>
      </p:sp>
      <p:pic>
        <p:nvPicPr>
          <p:cNvPr id="5" name="Picture 4">
            <a:extLst>
              <a:ext uri="{FF2B5EF4-FFF2-40B4-BE49-F238E27FC236}">
                <a16:creationId xmlns:a16="http://schemas.microsoft.com/office/drawing/2014/main" id="{A2F97433-2B5E-4B55-9880-4E6BC4560E32}"/>
              </a:ext>
            </a:extLst>
          </p:cNvPr>
          <p:cNvPicPr>
            <a:picLocks noChangeAspect="1"/>
          </p:cNvPicPr>
          <p:nvPr/>
        </p:nvPicPr>
        <p:blipFill>
          <a:blip r:embed="rId8"/>
          <a:stretch>
            <a:fillRect/>
          </a:stretch>
        </p:blipFill>
        <p:spPr>
          <a:xfrm>
            <a:off x="6274421" y="3703781"/>
            <a:ext cx="5391106" cy="3115367"/>
          </a:xfrm>
          <a:prstGeom prst="rect">
            <a:avLst/>
          </a:prstGeom>
        </p:spPr>
      </p:pic>
      <p:sp>
        <p:nvSpPr>
          <p:cNvPr id="22" name="TextBox 21">
            <a:extLst>
              <a:ext uri="{FF2B5EF4-FFF2-40B4-BE49-F238E27FC236}">
                <a16:creationId xmlns:a16="http://schemas.microsoft.com/office/drawing/2014/main" id="{2FF977C3-8C61-4BDB-A4B6-54DFF3232C50}"/>
              </a:ext>
            </a:extLst>
          </p:cNvPr>
          <p:cNvSpPr txBox="1"/>
          <p:nvPr/>
        </p:nvSpPr>
        <p:spPr>
          <a:xfrm>
            <a:off x="6350634" y="3334449"/>
            <a:ext cx="3006811" cy="369332"/>
          </a:xfrm>
          <a:prstGeom prst="rect">
            <a:avLst/>
          </a:prstGeom>
          <a:noFill/>
        </p:spPr>
        <p:txBody>
          <a:bodyPr wrap="square" rtlCol="0">
            <a:spAutoFit/>
          </a:bodyPr>
          <a:lstStyle/>
          <a:p>
            <a:r>
              <a:rPr lang="en-US" dirty="0"/>
              <a:t>JavaScript Code:</a:t>
            </a:r>
            <a:endParaRPr lang="en-GB" dirty="0"/>
          </a:p>
        </p:txBody>
      </p:sp>
    </p:spTree>
    <p:extLst>
      <p:ext uri="{BB962C8B-B14F-4D97-AF65-F5344CB8AC3E}">
        <p14:creationId xmlns:p14="http://schemas.microsoft.com/office/powerpoint/2010/main" val="27830221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BB1271924377148ADDD8C3BEDAE98C8" ma:contentTypeVersion="9" ma:contentTypeDescription="Create a new document." ma:contentTypeScope="" ma:versionID="e3d2d8810ce00906fed7e01b9c99a215">
  <xsd:schema xmlns:xsd="http://www.w3.org/2001/XMLSchema" xmlns:xs="http://www.w3.org/2001/XMLSchema" xmlns:p="http://schemas.microsoft.com/office/2006/metadata/properties" xmlns:ns2="cc923964-033b-4f59-915d-8af9b8d0bc1e" targetNamespace="http://schemas.microsoft.com/office/2006/metadata/properties" ma:root="true" ma:fieldsID="26b44d9f37e83081ae24946c841e8b18" ns2:_="">
    <xsd:import namespace="cc923964-033b-4f59-915d-8af9b8d0bc1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923964-033b-4f59-915d-8af9b8d0bc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331687-9B72-4E3C-826B-E51E1CF5EBC7}">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4B224F9-8725-4673-8F3F-603D02814C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923964-033b-4f59-915d-8af9b8d0bc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958C8D-7EB2-49C8-94FC-2D40549C38C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TotalTime>
  <Words>1528</Words>
  <Application>Microsoft Office PowerPoint</Application>
  <PresentationFormat>Widescreen</PresentationFormat>
  <Paragraphs>131</Paragraphs>
  <Slides>14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Courier</vt:lpstr>
      <vt:lpstr>Courier New</vt:lpstr>
      <vt:lpstr>Office Theme</vt:lpstr>
      <vt:lpstr>PowerPoint Presentation</vt:lpstr>
      <vt:lpstr>Data Collection</vt:lpstr>
      <vt:lpstr>Data Collection</vt:lpstr>
      <vt:lpstr>Game Personalization</vt:lpstr>
      <vt:lpstr>PowerPoint Presentation</vt:lpstr>
      <vt:lpstr>JavaScript Timed Events</vt:lpstr>
      <vt:lpstr>JavaScript Timed Events</vt:lpstr>
      <vt:lpstr>Escape Room Elements </vt:lpstr>
      <vt:lpstr>PowerPoint Presentation</vt:lpstr>
      <vt:lpstr>Statistics Generated </vt:lpstr>
      <vt:lpstr>Statistics Generated </vt:lpstr>
      <vt:lpstr>Accessibility Features </vt:lpstr>
      <vt:lpstr>Accessibility Features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Rebekah Minnis</dc:creator>
  <cp:lastModifiedBy>Dean Logan</cp:lastModifiedBy>
  <cp:revision>82</cp:revision>
  <dcterms:created xsi:type="dcterms:W3CDTF">2021-04-12T14:21:29Z</dcterms:created>
  <dcterms:modified xsi:type="dcterms:W3CDTF">2021-04-26T08:56:58Z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0x0101002BB1271924377148ADDD8C3BEDAE98C8</vt:lpwstr>
  </property>
</Properties>
</file>